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8"/>
  </p:notesMasterIdLst>
  <p:sldIdLst>
    <p:sldId id="256" r:id="rId2"/>
    <p:sldId id="273" r:id="rId3"/>
    <p:sldId id="260" r:id="rId4"/>
    <p:sldId id="276" r:id="rId5"/>
    <p:sldId id="289" r:id="rId6"/>
    <p:sldId id="290" r:id="rId7"/>
    <p:sldId id="291" r:id="rId8"/>
    <p:sldId id="292" r:id="rId9"/>
    <p:sldId id="293" r:id="rId10"/>
    <p:sldId id="278" r:id="rId11"/>
    <p:sldId id="274" r:id="rId12"/>
    <p:sldId id="280" r:id="rId13"/>
    <p:sldId id="281" r:id="rId14"/>
    <p:sldId id="284" r:id="rId15"/>
    <p:sldId id="285" r:id="rId16"/>
    <p:sldId id="286" r:id="rId17"/>
    <p:sldId id="296" r:id="rId18"/>
    <p:sldId id="297" r:id="rId19"/>
    <p:sldId id="313" r:id="rId20"/>
    <p:sldId id="298" r:id="rId21"/>
    <p:sldId id="299" r:id="rId22"/>
    <p:sldId id="275" r:id="rId23"/>
    <p:sldId id="300" r:id="rId24"/>
    <p:sldId id="301" r:id="rId25"/>
    <p:sldId id="312" r:id="rId26"/>
    <p:sldId id="257" r:id="rId27"/>
    <p:sldId id="302" r:id="rId28"/>
    <p:sldId id="262" r:id="rId29"/>
    <p:sldId id="258" r:id="rId30"/>
    <p:sldId id="306" r:id="rId31"/>
    <p:sldId id="310" r:id="rId32"/>
    <p:sldId id="308" r:id="rId33"/>
    <p:sldId id="309" r:id="rId34"/>
    <p:sldId id="263" r:id="rId35"/>
    <p:sldId id="264" r:id="rId36"/>
    <p:sldId id="265" r:id="rId37"/>
    <p:sldId id="307" r:id="rId38"/>
    <p:sldId id="266" r:id="rId39"/>
    <p:sldId id="311" r:id="rId40"/>
    <p:sldId id="261" r:id="rId41"/>
    <p:sldId id="267" r:id="rId42"/>
    <p:sldId id="268" r:id="rId43"/>
    <p:sldId id="269" r:id="rId44"/>
    <p:sldId id="270" r:id="rId45"/>
    <p:sldId id="272" r:id="rId46"/>
    <p:sldId id="305" r:id="rId4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47EA3FDE-6CC8-2342-B94B-5C1C45385254}">
          <p14:sldIdLst>
            <p14:sldId id="256"/>
          </p14:sldIdLst>
        </p14:section>
        <p14:section name="Section récapitulative" id="{50B1769F-2CD2-C94A-85DD-5ABB3AF57E4B}">
          <p14:sldIdLst>
            <p14:sldId id="273"/>
          </p14:sldIdLst>
        </p14:section>
        <p14:section name="Analyse du besoin et résolution de problème" id="{D37B1D95-12E7-1648-976F-B801436EB5C5}">
          <p14:sldIdLst>
            <p14:sldId id="260"/>
            <p14:sldId id="276"/>
            <p14:sldId id="289"/>
            <p14:sldId id="290"/>
            <p14:sldId id="291"/>
            <p14:sldId id="292"/>
            <p14:sldId id="293"/>
            <p14:sldId id="278"/>
            <p14:sldId id="274"/>
            <p14:sldId id="280"/>
            <p14:sldId id="281"/>
            <p14:sldId id="284"/>
            <p14:sldId id="285"/>
            <p14:sldId id="286"/>
            <p14:sldId id="296"/>
            <p14:sldId id="297"/>
            <p14:sldId id="313"/>
            <p14:sldId id="298"/>
            <p14:sldId id="299"/>
            <p14:sldId id="275"/>
            <p14:sldId id="300"/>
            <p14:sldId id="301"/>
            <p14:sldId id="312"/>
            <p14:sldId id="257"/>
            <p14:sldId id="302"/>
            <p14:sldId id="262"/>
          </p14:sldIdLst>
        </p14:section>
        <p14:section name="Développement de modèles d’apprentissage automatique" id="{6D80F073-7ECF-9F4C-B5DE-182BF04F63B5}">
          <p14:sldIdLst>
            <p14:sldId id="258"/>
            <p14:sldId id="306"/>
            <p14:sldId id="310"/>
            <p14:sldId id="308"/>
            <p14:sldId id="309"/>
            <p14:sldId id="263"/>
            <p14:sldId id="264"/>
            <p14:sldId id="265"/>
            <p14:sldId id="307"/>
            <p14:sldId id="266"/>
            <p14:sldId id="311"/>
          </p14:sldIdLst>
        </p14:section>
        <p14:section name="Déploiement et automatisation des modèles" id="{70B3A894-0101-AB42-A2B5-E9CB06D23E2C}">
          <p14:sldIdLst>
            <p14:sldId id="261"/>
            <p14:sldId id="267"/>
            <p14:sldId id="268"/>
            <p14:sldId id="269"/>
            <p14:sldId id="270"/>
          </p14:sldIdLst>
        </p14:section>
        <p14:section name="Démo" id="{DC7BF490-5EFE-BC4A-ADE6-F87922889376}">
          <p14:sldIdLst>
            <p14:sldId id="272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AE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14"/>
    <p:restoredTop sz="94764"/>
  </p:normalViewPr>
  <p:slideViewPr>
    <p:cSldViewPr snapToGrid="0">
      <p:cViewPr varScale="1">
        <p:scale>
          <a:sx n="116" d="100"/>
          <a:sy n="116" d="100"/>
        </p:scale>
        <p:origin x="208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17EFFB-AF40-1B40-AED0-75A5D8710CCB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BE4F1215-85AB-7A47-874C-C85ABDD9EB5B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Développer une méthode de topic modeling générale</a:t>
          </a:r>
        </a:p>
      </dgm:t>
    </dgm:pt>
    <dgm:pt modelId="{EE190D6E-74C8-674C-9A68-FDCA39F53139}" type="parTrans" cxnId="{200CF7E6-5E84-E142-85DC-8C1CB05285BB}">
      <dgm:prSet/>
      <dgm:spPr/>
      <dgm:t>
        <a:bodyPr/>
        <a:lstStyle/>
        <a:p>
          <a:endParaRPr lang="fr-FR"/>
        </a:p>
      </dgm:t>
    </dgm:pt>
    <dgm:pt modelId="{CFE1546D-7FFF-8940-B81C-F7B3308F032D}" type="sibTrans" cxnId="{200CF7E6-5E84-E142-85DC-8C1CB05285BB}">
      <dgm:prSet/>
      <dgm:spPr/>
      <dgm:t>
        <a:bodyPr/>
        <a:lstStyle/>
        <a:p>
          <a:endParaRPr lang="fr-FR"/>
        </a:p>
      </dgm:t>
    </dgm:pt>
    <dgm:pt modelId="{73B1690F-D134-5148-8B4C-4DC90FE61C2A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Entrainer un modèle d'analyse de sentiments</a:t>
          </a:r>
        </a:p>
      </dgm:t>
    </dgm:pt>
    <dgm:pt modelId="{D4E6010D-592E-DF4A-A868-746BFB70B0C3}" type="parTrans" cxnId="{E3F62E1C-4F2C-9846-A99D-10913FA66736}">
      <dgm:prSet/>
      <dgm:spPr/>
      <dgm:t>
        <a:bodyPr/>
        <a:lstStyle/>
        <a:p>
          <a:endParaRPr lang="fr-FR"/>
        </a:p>
      </dgm:t>
    </dgm:pt>
    <dgm:pt modelId="{1EAB49A4-7303-FE45-8DFF-071A1BD93328}" type="sibTrans" cxnId="{E3F62E1C-4F2C-9846-A99D-10913FA66736}">
      <dgm:prSet/>
      <dgm:spPr/>
      <dgm:t>
        <a:bodyPr/>
        <a:lstStyle/>
        <a:p>
          <a:endParaRPr lang="fr-FR"/>
        </a:p>
      </dgm:t>
    </dgm:pt>
    <dgm:pt modelId="{C818EA18-D84F-E44B-ACB2-33D7ABD1BA54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Automatiser la collecte et le stockage des données</a:t>
          </a:r>
        </a:p>
      </dgm:t>
    </dgm:pt>
    <dgm:pt modelId="{27986F4B-8317-CF4B-B031-7381E33D7E9E}" type="parTrans" cxnId="{C83254C1-2D0A-BC48-992D-9FA3EA9FE138}">
      <dgm:prSet/>
      <dgm:spPr/>
      <dgm:t>
        <a:bodyPr/>
        <a:lstStyle/>
        <a:p>
          <a:endParaRPr lang="fr-FR"/>
        </a:p>
      </dgm:t>
    </dgm:pt>
    <dgm:pt modelId="{1466A620-FE68-7740-B171-D38FFB0C6515}" type="sibTrans" cxnId="{C83254C1-2D0A-BC48-992D-9FA3EA9FE138}">
      <dgm:prSet/>
      <dgm:spPr/>
      <dgm:t>
        <a:bodyPr/>
        <a:lstStyle/>
        <a:p>
          <a:endParaRPr lang="fr-FR"/>
        </a:p>
      </dgm:t>
    </dgm:pt>
    <dgm:pt modelId="{BB9B51BC-CEB7-8842-BB9F-7D2F598C2256}">
      <dgm:prSet/>
      <dgm:spPr>
        <a:solidFill>
          <a:schemeClr val="accent4"/>
        </a:solidFill>
      </dgm:spPr>
      <dgm:t>
        <a:bodyPr/>
        <a:lstStyle/>
        <a:p>
          <a:r>
            <a:rPr lang="fr-FR" dirty="0"/>
            <a:t>Automatiser le traitement des données (</a:t>
          </a:r>
          <a:r>
            <a:rPr lang="fr-FR" dirty="0" err="1"/>
            <a:t>preprocessing</a:t>
          </a:r>
          <a:r>
            <a:rPr lang="fr-FR" dirty="0"/>
            <a:t>, transformations</a:t>
          </a:r>
        </a:p>
      </dgm:t>
    </dgm:pt>
    <dgm:pt modelId="{008B8095-B3A7-BA44-A875-744305B34EA5}" type="parTrans" cxnId="{7F1E90E3-7275-E946-9949-66199754D3A3}">
      <dgm:prSet/>
      <dgm:spPr/>
      <dgm:t>
        <a:bodyPr/>
        <a:lstStyle/>
        <a:p>
          <a:endParaRPr lang="fr-FR"/>
        </a:p>
      </dgm:t>
    </dgm:pt>
    <dgm:pt modelId="{AEEF1261-330D-AD4D-846F-8D4A9395504C}" type="sibTrans" cxnId="{7F1E90E3-7275-E946-9949-66199754D3A3}">
      <dgm:prSet/>
      <dgm:spPr/>
      <dgm:t>
        <a:bodyPr/>
        <a:lstStyle/>
        <a:p>
          <a:endParaRPr lang="fr-FR"/>
        </a:p>
      </dgm:t>
    </dgm:pt>
    <dgm:pt modelId="{2B1A72C9-2EF3-4D45-AC50-096A19F34236}">
      <dgm:prSet/>
      <dgm:spPr>
        <a:solidFill>
          <a:schemeClr val="accent4"/>
        </a:solidFill>
      </dgm:spPr>
      <dgm:t>
        <a:bodyPr/>
        <a:lstStyle/>
        <a:p>
          <a:r>
            <a:rPr lang="fr-FR" dirty="0"/>
            <a:t>App</a:t>
          </a:r>
        </a:p>
      </dgm:t>
    </dgm:pt>
    <dgm:pt modelId="{1EA18510-A49B-4C47-8605-67D17A39853D}" type="parTrans" cxnId="{81307119-5220-FE44-93F4-1D71ED5E15CD}">
      <dgm:prSet/>
      <dgm:spPr/>
      <dgm:t>
        <a:bodyPr/>
        <a:lstStyle/>
        <a:p>
          <a:endParaRPr lang="fr-FR"/>
        </a:p>
      </dgm:t>
    </dgm:pt>
    <dgm:pt modelId="{7B66608B-2EAC-D041-9771-6059405B8E2C}" type="sibTrans" cxnId="{81307119-5220-FE44-93F4-1D71ED5E15CD}">
      <dgm:prSet/>
      <dgm:spPr/>
      <dgm:t>
        <a:bodyPr/>
        <a:lstStyle/>
        <a:p>
          <a:endParaRPr lang="fr-FR"/>
        </a:p>
      </dgm:t>
    </dgm:pt>
    <dgm:pt modelId="{727F8145-0EB2-D646-B259-C781DBA381C6}" type="pres">
      <dgm:prSet presAssocID="{BC17EFFB-AF40-1B40-AED0-75A5D8710CCB}" presName="Name0" presStyleCnt="0">
        <dgm:presLayoutVars>
          <dgm:dir/>
          <dgm:animLvl val="lvl"/>
          <dgm:resizeHandles val="exact"/>
        </dgm:presLayoutVars>
      </dgm:prSet>
      <dgm:spPr/>
    </dgm:pt>
    <dgm:pt modelId="{5E3AB42C-20CE-F245-B36B-DDE1CE84A979}" type="pres">
      <dgm:prSet presAssocID="{2B1A72C9-2EF3-4D45-AC50-096A19F34236}" presName="Name8" presStyleCnt="0"/>
      <dgm:spPr/>
    </dgm:pt>
    <dgm:pt modelId="{DEFFA75F-35D4-5941-AFCE-7DCB4163916E}" type="pres">
      <dgm:prSet presAssocID="{2B1A72C9-2EF3-4D45-AC50-096A19F34236}" presName="level" presStyleLbl="node1" presStyleIdx="0" presStyleCnt="5">
        <dgm:presLayoutVars>
          <dgm:chMax val="1"/>
          <dgm:bulletEnabled val="1"/>
        </dgm:presLayoutVars>
      </dgm:prSet>
      <dgm:spPr/>
    </dgm:pt>
    <dgm:pt modelId="{C5CB154E-4124-4449-80C5-9B2C772147CE}" type="pres">
      <dgm:prSet presAssocID="{2B1A72C9-2EF3-4D45-AC50-096A19F3423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C2109DB-D960-8C4E-AF65-D52DD31B89E8}" type="pres">
      <dgm:prSet presAssocID="{BE4F1215-85AB-7A47-874C-C85ABDD9EB5B}" presName="Name8" presStyleCnt="0"/>
      <dgm:spPr/>
    </dgm:pt>
    <dgm:pt modelId="{A5AB5E05-7899-AE47-88EF-9A3993C68B7A}" type="pres">
      <dgm:prSet presAssocID="{BE4F1215-85AB-7A47-874C-C85ABDD9EB5B}" presName="level" presStyleLbl="node1" presStyleIdx="1" presStyleCnt="5">
        <dgm:presLayoutVars>
          <dgm:chMax val="1"/>
          <dgm:bulletEnabled val="1"/>
        </dgm:presLayoutVars>
      </dgm:prSet>
      <dgm:spPr/>
    </dgm:pt>
    <dgm:pt modelId="{93ECADF1-4CD1-E54A-A4AF-ECC1A71F3ADF}" type="pres">
      <dgm:prSet presAssocID="{BE4F1215-85AB-7A47-874C-C85ABDD9EB5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19B2E4A-D76C-E448-B5BE-693C3FC2D67F}" type="pres">
      <dgm:prSet presAssocID="{73B1690F-D134-5148-8B4C-4DC90FE61C2A}" presName="Name8" presStyleCnt="0"/>
      <dgm:spPr/>
    </dgm:pt>
    <dgm:pt modelId="{E1244116-A6B1-2841-BB2A-26A286CCF090}" type="pres">
      <dgm:prSet presAssocID="{73B1690F-D134-5148-8B4C-4DC90FE61C2A}" presName="level" presStyleLbl="node1" presStyleIdx="2" presStyleCnt="5">
        <dgm:presLayoutVars>
          <dgm:chMax val="1"/>
          <dgm:bulletEnabled val="1"/>
        </dgm:presLayoutVars>
      </dgm:prSet>
      <dgm:spPr/>
    </dgm:pt>
    <dgm:pt modelId="{4C7D4D76-5801-B540-81B0-992FB93698AC}" type="pres">
      <dgm:prSet presAssocID="{73B1690F-D134-5148-8B4C-4DC90FE61C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8678D65-3E88-FF41-92CD-55DCB7B3C2EC}" type="pres">
      <dgm:prSet presAssocID="{BB9B51BC-CEB7-8842-BB9F-7D2F598C2256}" presName="Name8" presStyleCnt="0"/>
      <dgm:spPr/>
    </dgm:pt>
    <dgm:pt modelId="{2257188B-9706-5D4D-B66A-65A30C47230A}" type="pres">
      <dgm:prSet presAssocID="{BB9B51BC-CEB7-8842-BB9F-7D2F598C2256}" presName="level" presStyleLbl="node1" presStyleIdx="3" presStyleCnt="5">
        <dgm:presLayoutVars>
          <dgm:chMax val="1"/>
          <dgm:bulletEnabled val="1"/>
        </dgm:presLayoutVars>
      </dgm:prSet>
      <dgm:spPr/>
    </dgm:pt>
    <dgm:pt modelId="{0EA95448-43CE-F044-BE40-D13D9917CB87}" type="pres">
      <dgm:prSet presAssocID="{BB9B51BC-CEB7-8842-BB9F-7D2F598C225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835E342-7DCA-D846-BA3D-656F1BB415AE}" type="pres">
      <dgm:prSet presAssocID="{C818EA18-D84F-E44B-ACB2-33D7ABD1BA54}" presName="Name8" presStyleCnt="0"/>
      <dgm:spPr/>
    </dgm:pt>
    <dgm:pt modelId="{4A2F42EF-B057-E743-BA59-67AC65124327}" type="pres">
      <dgm:prSet presAssocID="{C818EA18-D84F-E44B-ACB2-33D7ABD1BA54}" presName="level" presStyleLbl="node1" presStyleIdx="4" presStyleCnt="5" custLinFactNeighborX="3572" custLinFactNeighborY="32461">
        <dgm:presLayoutVars>
          <dgm:chMax val="1"/>
          <dgm:bulletEnabled val="1"/>
        </dgm:presLayoutVars>
      </dgm:prSet>
      <dgm:spPr/>
    </dgm:pt>
    <dgm:pt modelId="{5C8691AF-1435-3649-BAA0-56B85B7A4EDF}" type="pres">
      <dgm:prSet presAssocID="{C818EA18-D84F-E44B-ACB2-33D7ABD1BA5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B37EE0F-6006-E149-8C11-9FA8F49CABCA}" type="presOf" srcId="{BB9B51BC-CEB7-8842-BB9F-7D2F598C2256}" destId="{0EA95448-43CE-F044-BE40-D13D9917CB87}" srcOrd="1" destOrd="0" presId="urn:microsoft.com/office/officeart/2005/8/layout/pyramid1"/>
    <dgm:cxn modelId="{A2F89117-12C8-074E-8534-37BB8D585D34}" type="presOf" srcId="{2B1A72C9-2EF3-4D45-AC50-096A19F34236}" destId="{DEFFA75F-35D4-5941-AFCE-7DCB4163916E}" srcOrd="0" destOrd="0" presId="urn:microsoft.com/office/officeart/2005/8/layout/pyramid1"/>
    <dgm:cxn modelId="{81307119-5220-FE44-93F4-1D71ED5E15CD}" srcId="{BC17EFFB-AF40-1B40-AED0-75A5D8710CCB}" destId="{2B1A72C9-2EF3-4D45-AC50-096A19F34236}" srcOrd="0" destOrd="0" parTransId="{1EA18510-A49B-4C47-8605-67D17A39853D}" sibTransId="{7B66608B-2EAC-D041-9771-6059405B8E2C}"/>
    <dgm:cxn modelId="{E3F62E1C-4F2C-9846-A99D-10913FA66736}" srcId="{BC17EFFB-AF40-1B40-AED0-75A5D8710CCB}" destId="{73B1690F-D134-5148-8B4C-4DC90FE61C2A}" srcOrd="2" destOrd="0" parTransId="{D4E6010D-592E-DF4A-A868-746BFB70B0C3}" sibTransId="{1EAB49A4-7303-FE45-8DFF-071A1BD93328}"/>
    <dgm:cxn modelId="{B247382A-F178-504F-BFA1-2696B05068E5}" type="presOf" srcId="{BE4F1215-85AB-7A47-874C-C85ABDD9EB5B}" destId="{93ECADF1-4CD1-E54A-A4AF-ECC1A71F3ADF}" srcOrd="1" destOrd="0" presId="urn:microsoft.com/office/officeart/2005/8/layout/pyramid1"/>
    <dgm:cxn modelId="{CBC3F988-7A19-DB48-AEE8-F3122A7D0A30}" type="presOf" srcId="{73B1690F-D134-5148-8B4C-4DC90FE61C2A}" destId="{4C7D4D76-5801-B540-81B0-992FB93698AC}" srcOrd="1" destOrd="0" presId="urn:microsoft.com/office/officeart/2005/8/layout/pyramid1"/>
    <dgm:cxn modelId="{28FD279F-D49A-5B4A-A5BA-002A294E16C8}" type="presOf" srcId="{BB9B51BC-CEB7-8842-BB9F-7D2F598C2256}" destId="{2257188B-9706-5D4D-B66A-65A30C47230A}" srcOrd="0" destOrd="0" presId="urn:microsoft.com/office/officeart/2005/8/layout/pyramid1"/>
    <dgm:cxn modelId="{476493A5-3757-354E-9587-D8F7571E1F40}" type="presOf" srcId="{C818EA18-D84F-E44B-ACB2-33D7ABD1BA54}" destId="{5C8691AF-1435-3649-BAA0-56B85B7A4EDF}" srcOrd="1" destOrd="0" presId="urn:microsoft.com/office/officeart/2005/8/layout/pyramid1"/>
    <dgm:cxn modelId="{BA6420AC-B135-9449-B30E-3BA11BC6AA01}" type="presOf" srcId="{73B1690F-D134-5148-8B4C-4DC90FE61C2A}" destId="{E1244116-A6B1-2841-BB2A-26A286CCF090}" srcOrd="0" destOrd="0" presId="urn:microsoft.com/office/officeart/2005/8/layout/pyramid1"/>
    <dgm:cxn modelId="{C3911FB4-A437-F047-926F-63E11B94ED57}" type="presOf" srcId="{BE4F1215-85AB-7A47-874C-C85ABDD9EB5B}" destId="{A5AB5E05-7899-AE47-88EF-9A3993C68B7A}" srcOrd="0" destOrd="0" presId="urn:microsoft.com/office/officeart/2005/8/layout/pyramid1"/>
    <dgm:cxn modelId="{C83254C1-2D0A-BC48-992D-9FA3EA9FE138}" srcId="{BC17EFFB-AF40-1B40-AED0-75A5D8710CCB}" destId="{C818EA18-D84F-E44B-ACB2-33D7ABD1BA54}" srcOrd="4" destOrd="0" parTransId="{27986F4B-8317-CF4B-B031-7381E33D7E9E}" sibTransId="{1466A620-FE68-7740-B171-D38FFB0C6515}"/>
    <dgm:cxn modelId="{2B2899D3-029E-7F46-8597-7EA998F649B8}" type="presOf" srcId="{2B1A72C9-2EF3-4D45-AC50-096A19F34236}" destId="{C5CB154E-4124-4449-80C5-9B2C772147CE}" srcOrd="1" destOrd="0" presId="urn:microsoft.com/office/officeart/2005/8/layout/pyramid1"/>
    <dgm:cxn modelId="{7F1E90E3-7275-E946-9949-66199754D3A3}" srcId="{BC17EFFB-AF40-1B40-AED0-75A5D8710CCB}" destId="{BB9B51BC-CEB7-8842-BB9F-7D2F598C2256}" srcOrd="3" destOrd="0" parTransId="{008B8095-B3A7-BA44-A875-744305B34EA5}" sibTransId="{AEEF1261-330D-AD4D-846F-8D4A9395504C}"/>
    <dgm:cxn modelId="{200CF7E6-5E84-E142-85DC-8C1CB05285BB}" srcId="{BC17EFFB-AF40-1B40-AED0-75A5D8710CCB}" destId="{BE4F1215-85AB-7A47-874C-C85ABDD9EB5B}" srcOrd="1" destOrd="0" parTransId="{EE190D6E-74C8-674C-9A68-FDCA39F53139}" sibTransId="{CFE1546D-7FFF-8940-B81C-F7B3308F032D}"/>
    <dgm:cxn modelId="{68AEB3EB-52E0-1744-A819-6A39F66E4F31}" type="presOf" srcId="{C818EA18-D84F-E44B-ACB2-33D7ABD1BA54}" destId="{4A2F42EF-B057-E743-BA59-67AC65124327}" srcOrd="0" destOrd="0" presId="urn:microsoft.com/office/officeart/2005/8/layout/pyramid1"/>
    <dgm:cxn modelId="{54628CEE-734A-364F-9A93-1D95B53D6B4A}" type="presOf" srcId="{BC17EFFB-AF40-1B40-AED0-75A5D8710CCB}" destId="{727F8145-0EB2-D646-B259-C781DBA381C6}" srcOrd="0" destOrd="0" presId="urn:microsoft.com/office/officeart/2005/8/layout/pyramid1"/>
    <dgm:cxn modelId="{4F938014-13CC-6247-BF46-092551777A09}" type="presParOf" srcId="{727F8145-0EB2-D646-B259-C781DBA381C6}" destId="{5E3AB42C-20CE-F245-B36B-DDE1CE84A979}" srcOrd="0" destOrd="0" presId="urn:microsoft.com/office/officeart/2005/8/layout/pyramid1"/>
    <dgm:cxn modelId="{F1013592-C120-2D43-B2DD-531299D9A7FE}" type="presParOf" srcId="{5E3AB42C-20CE-F245-B36B-DDE1CE84A979}" destId="{DEFFA75F-35D4-5941-AFCE-7DCB4163916E}" srcOrd="0" destOrd="0" presId="urn:microsoft.com/office/officeart/2005/8/layout/pyramid1"/>
    <dgm:cxn modelId="{A93583F2-8F40-EC45-9724-38E9752F49F9}" type="presParOf" srcId="{5E3AB42C-20CE-F245-B36B-DDE1CE84A979}" destId="{C5CB154E-4124-4449-80C5-9B2C772147CE}" srcOrd="1" destOrd="0" presId="urn:microsoft.com/office/officeart/2005/8/layout/pyramid1"/>
    <dgm:cxn modelId="{FEAE59B4-CBFB-DD4F-8C8F-D7934D3B10AA}" type="presParOf" srcId="{727F8145-0EB2-D646-B259-C781DBA381C6}" destId="{AC2109DB-D960-8C4E-AF65-D52DD31B89E8}" srcOrd="1" destOrd="0" presId="urn:microsoft.com/office/officeart/2005/8/layout/pyramid1"/>
    <dgm:cxn modelId="{1DEBC03A-A30A-0549-9BA9-FCF918DF548D}" type="presParOf" srcId="{AC2109DB-D960-8C4E-AF65-D52DD31B89E8}" destId="{A5AB5E05-7899-AE47-88EF-9A3993C68B7A}" srcOrd="0" destOrd="0" presId="urn:microsoft.com/office/officeart/2005/8/layout/pyramid1"/>
    <dgm:cxn modelId="{0E1D9E54-859E-054D-820E-36716F023E9F}" type="presParOf" srcId="{AC2109DB-D960-8C4E-AF65-D52DD31B89E8}" destId="{93ECADF1-4CD1-E54A-A4AF-ECC1A71F3ADF}" srcOrd="1" destOrd="0" presId="urn:microsoft.com/office/officeart/2005/8/layout/pyramid1"/>
    <dgm:cxn modelId="{658871BD-1C52-EA48-8D0E-49C652879AA4}" type="presParOf" srcId="{727F8145-0EB2-D646-B259-C781DBA381C6}" destId="{F19B2E4A-D76C-E448-B5BE-693C3FC2D67F}" srcOrd="2" destOrd="0" presId="urn:microsoft.com/office/officeart/2005/8/layout/pyramid1"/>
    <dgm:cxn modelId="{835B18E1-54C5-8543-93D3-4520167FCE20}" type="presParOf" srcId="{F19B2E4A-D76C-E448-B5BE-693C3FC2D67F}" destId="{E1244116-A6B1-2841-BB2A-26A286CCF090}" srcOrd="0" destOrd="0" presId="urn:microsoft.com/office/officeart/2005/8/layout/pyramid1"/>
    <dgm:cxn modelId="{29E4C15D-99C0-1842-AC55-8894971DC28F}" type="presParOf" srcId="{F19B2E4A-D76C-E448-B5BE-693C3FC2D67F}" destId="{4C7D4D76-5801-B540-81B0-992FB93698AC}" srcOrd="1" destOrd="0" presId="urn:microsoft.com/office/officeart/2005/8/layout/pyramid1"/>
    <dgm:cxn modelId="{A7F24F91-EC00-8D47-8F70-911428A8A4EB}" type="presParOf" srcId="{727F8145-0EB2-D646-B259-C781DBA381C6}" destId="{68678D65-3E88-FF41-92CD-55DCB7B3C2EC}" srcOrd="3" destOrd="0" presId="urn:microsoft.com/office/officeart/2005/8/layout/pyramid1"/>
    <dgm:cxn modelId="{CB270893-DFC8-664C-96AF-268AAA66C09C}" type="presParOf" srcId="{68678D65-3E88-FF41-92CD-55DCB7B3C2EC}" destId="{2257188B-9706-5D4D-B66A-65A30C47230A}" srcOrd="0" destOrd="0" presId="urn:microsoft.com/office/officeart/2005/8/layout/pyramid1"/>
    <dgm:cxn modelId="{B16E5BBA-F84E-B147-85EB-952DE4A167DF}" type="presParOf" srcId="{68678D65-3E88-FF41-92CD-55DCB7B3C2EC}" destId="{0EA95448-43CE-F044-BE40-D13D9917CB87}" srcOrd="1" destOrd="0" presId="urn:microsoft.com/office/officeart/2005/8/layout/pyramid1"/>
    <dgm:cxn modelId="{76D011C1-347D-3E45-BF68-F4E8F81C37E6}" type="presParOf" srcId="{727F8145-0EB2-D646-B259-C781DBA381C6}" destId="{2835E342-7DCA-D846-BA3D-656F1BB415AE}" srcOrd="4" destOrd="0" presId="urn:microsoft.com/office/officeart/2005/8/layout/pyramid1"/>
    <dgm:cxn modelId="{4C9C65D4-44B3-1343-99AA-6539BF5FFCD7}" type="presParOf" srcId="{2835E342-7DCA-D846-BA3D-656F1BB415AE}" destId="{4A2F42EF-B057-E743-BA59-67AC65124327}" srcOrd="0" destOrd="0" presId="urn:microsoft.com/office/officeart/2005/8/layout/pyramid1"/>
    <dgm:cxn modelId="{72408B28-CE92-4047-8C13-B152D75C7B77}" type="presParOf" srcId="{2835E342-7DCA-D846-BA3D-656F1BB415AE}" destId="{5C8691AF-1435-3649-BAA0-56B85B7A4EDF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17EFFB-AF40-1B40-AED0-75A5D8710CCB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BE4F1215-85AB-7A47-874C-C85ABDD9EB5B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Développer une méthode de topic modeling générale</a:t>
          </a:r>
        </a:p>
      </dgm:t>
    </dgm:pt>
    <dgm:pt modelId="{EE190D6E-74C8-674C-9A68-FDCA39F53139}" type="parTrans" cxnId="{200CF7E6-5E84-E142-85DC-8C1CB05285BB}">
      <dgm:prSet/>
      <dgm:spPr/>
      <dgm:t>
        <a:bodyPr/>
        <a:lstStyle/>
        <a:p>
          <a:endParaRPr lang="fr-FR"/>
        </a:p>
      </dgm:t>
    </dgm:pt>
    <dgm:pt modelId="{CFE1546D-7FFF-8940-B81C-F7B3308F032D}" type="sibTrans" cxnId="{200CF7E6-5E84-E142-85DC-8C1CB05285BB}">
      <dgm:prSet/>
      <dgm:spPr/>
      <dgm:t>
        <a:bodyPr/>
        <a:lstStyle/>
        <a:p>
          <a:endParaRPr lang="fr-FR"/>
        </a:p>
      </dgm:t>
    </dgm:pt>
    <dgm:pt modelId="{73B1690F-D134-5148-8B4C-4DC90FE61C2A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Entrainer un modèle d'analyse de sentiments</a:t>
          </a:r>
        </a:p>
      </dgm:t>
    </dgm:pt>
    <dgm:pt modelId="{D4E6010D-592E-DF4A-A868-746BFB70B0C3}" type="parTrans" cxnId="{E3F62E1C-4F2C-9846-A99D-10913FA66736}">
      <dgm:prSet/>
      <dgm:spPr/>
      <dgm:t>
        <a:bodyPr/>
        <a:lstStyle/>
        <a:p>
          <a:endParaRPr lang="fr-FR"/>
        </a:p>
      </dgm:t>
    </dgm:pt>
    <dgm:pt modelId="{1EAB49A4-7303-FE45-8DFF-071A1BD93328}" type="sibTrans" cxnId="{E3F62E1C-4F2C-9846-A99D-10913FA66736}">
      <dgm:prSet/>
      <dgm:spPr/>
      <dgm:t>
        <a:bodyPr/>
        <a:lstStyle/>
        <a:p>
          <a:endParaRPr lang="fr-FR"/>
        </a:p>
      </dgm:t>
    </dgm:pt>
    <dgm:pt modelId="{C818EA18-D84F-E44B-ACB2-33D7ABD1BA54}">
      <dgm:prSet phldrT="[Texte]"/>
      <dgm:spPr>
        <a:solidFill>
          <a:schemeClr val="accent4"/>
        </a:solidFill>
      </dgm:spPr>
      <dgm:t>
        <a:bodyPr/>
        <a:lstStyle/>
        <a:p>
          <a:r>
            <a:rPr lang="fr-FR" dirty="0"/>
            <a:t>Automatiser la collecte et le stockage des données</a:t>
          </a:r>
        </a:p>
      </dgm:t>
    </dgm:pt>
    <dgm:pt modelId="{27986F4B-8317-CF4B-B031-7381E33D7E9E}" type="parTrans" cxnId="{C83254C1-2D0A-BC48-992D-9FA3EA9FE138}">
      <dgm:prSet/>
      <dgm:spPr/>
      <dgm:t>
        <a:bodyPr/>
        <a:lstStyle/>
        <a:p>
          <a:endParaRPr lang="fr-FR"/>
        </a:p>
      </dgm:t>
    </dgm:pt>
    <dgm:pt modelId="{1466A620-FE68-7740-B171-D38FFB0C6515}" type="sibTrans" cxnId="{C83254C1-2D0A-BC48-992D-9FA3EA9FE138}">
      <dgm:prSet/>
      <dgm:spPr/>
      <dgm:t>
        <a:bodyPr/>
        <a:lstStyle/>
        <a:p>
          <a:endParaRPr lang="fr-FR"/>
        </a:p>
      </dgm:t>
    </dgm:pt>
    <dgm:pt modelId="{BB9B51BC-CEB7-8842-BB9F-7D2F598C2256}">
      <dgm:prSet/>
      <dgm:spPr>
        <a:solidFill>
          <a:schemeClr val="accent4"/>
        </a:solidFill>
      </dgm:spPr>
      <dgm:t>
        <a:bodyPr/>
        <a:lstStyle/>
        <a:p>
          <a:r>
            <a:rPr lang="fr-FR" dirty="0"/>
            <a:t>Automatiser le traitement des données (</a:t>
          </a:r>
          <a:r>
            <a:rPr lang="fr-FR" dirty="0" err="1"/>
            <a:t>preprocessing</a:t>
          </a:r>
          <a:r>
            <a:rPr lang="fr-FR" dirty="0"/>
            <a:t>, transformations</a:t>
          </a:r>
        </a:p>
      </dgm:t>
    </dgm:pt>
    <dgm:pt modelId="{008B8095-B3A7-BA44-A875-744305B34EA5}" type="parTrans" cxnId="{7F1E90E3-7275-E946-9949-66199754D3A3}">
      <dgm:prSet/>
      <dgm:spPr/>
      <dgm:t>
        <a:bodyPr/>
        <a:lstStyle/>
        <a:p>
          <a:endParaRPr lang="fr-FR"/>
        </a:p>
      </dgm:t>
    </dgm:pt>
    <dgm:pt modelId="{AEEF1261-330D-AD4D-846F-8D4A9395504C}" type="sibTrans" cxnId="{7F1E90E3-7275-E946-9949-66199754D3A3}">
      <dgm:prSet/>
      <dgm:spPr/>
      <dgm:t>
        <a:bodyPr/>
        <a:lstStyle/>
        <a:p>
          <a:endParaRPr lang="fr-FR"/>
        </a:p>
      </dgm:t>
    </dgm:pt>
    <dgm:pt modelId="{2B1A72C9-2EF3-4D45-AC50-096A19F34236}">
      <dgm:prSet/>
      <dgm:spPr>
        <a:solidFill>
          <a:schemeClr val="accent4"/>
        </a:solidFill>
      </dgm:spPr>
      <dgm:t>
        <a:bodyPr/>
        <a:lstStyle/>
        <a:p>
          <a:r>
            <a:rPr lang="fr-FR" dirty="0"/>
            <a:t>App</a:t>
          </a:r>
        </a:p>
      </dgm:t>
    </dgm:pt>
    <dgm:pt modelId="{1EA18510-A49B-4C47-8605-67D17A39853D}" type="parTrans" cxnId="{81307119-5220-FE44-93F4-1D71ED5E15CD}">
      <dgm:prSet/>
      <dgm:spPr/>
      <dgm:t>
        <a:bodyPr/>
        <a:lstStyle/>
        <a:p>
          <a:endParaRPr lang="fr-FR"/>
        </a:p>
      </dgm:t>
    </dgm:pt>
    <dgm:pt modelId="{7B66608B-2EAC-D041-9771-6059405B8E2C}" type="sibTrans" cxnId="{81307119-5220-FE44-93F4-1D71ED5E15CD}">
      <dgm:prSet/>
      <dgm:spPr/>
      <dgm:t>
        <a:bodyPr/>
        <a:lstStyle/>
        <a:p>
          <a:endParaRPr lang="fr-FR"/>
        </a:p>
      </dgm:t>
    </dgm:pt>
    <dgm:pt modelId="{727F8145-0EB2-D646-B259-C781DBA381C6}" type="pres">
      <dgm:prSet presAssocID="{BC17EFFB-AF40-1B40-AED0-75A5D8710CCB}" presName="Name0" presStyleCnt="0">
        <dgm:presLayoutVars>
          <dgm:dir/>
          <dgm:animLvl val="lvl"/>
          <dgm:resizeHandles val="exact"/>
        </dgm:presLayoutVars>
      </dgm:prSet>
      <dgm:spPr/>
    </dgm:pt>
    <dgm:pt modelId="{5E3AB42C-20CE-F245-B36B-DDE1CE84A979}" type="pres">
      <dgm:prSet presAssocID="{2B1A72C9-2EF3-4D45-AC50-096A19F34236}" presName="Name8" presStyleCnt="0"/>
      <dgm:spPr/>
    </dgm:pt>
    <dgm:pt modelId="{DEFFA75F-35D4-5941-AFCE-7DCB4163916E}" type="pres">
      <dgm:prSet presAssocID="{2B1A72C9-2EF3-4D45-AC50-096A19F34236}" presName="level" presStyleLbl="node1" presStyleIdx="0" presStyleCnt="5">
        <dgm:presLayoutVars>
          <dgm:chMax val="1"/>
          <dgm:bulletEnabled val="1"/>
        </dgm:presLayoutVars>
      </dgm:prSet>
      <dgm:spPr/>
    </dgm:pt>
    <dgm:pt modelId="{C5CB154E-4124-4449-80C5-9B2C772147CE}" type="pres">
      <dgm:prSet presAssocID="{2B1A72C9-2EF3-4D45-AC50-096A19F3423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C2109DB-D960-8C4E-AF65-D52DD31B89E8}" type="pres">
      <dgm:prSet presAssocID="{BE4F1215-85AB-7A47-874C-C85ABDD9EB5B}" presName="Name8" presStyleCnt="0"/>
      <dgm:spPr/>
    </dgm:pt>
    <dgm:pt modelId="{A5AB5E05-7899-AE47-88EF-9A3993C68B7A}" type="pres">
      <dgm:prSet presAssocID="{BE4F1215-85AB-7A47-874C-C85ABDD9EB5B}" presName="level" presStyleLbl="node1" presStyleIdx="1" presStyleCnt="5">
        <dgm:presLayoutVars>
          <dgm:chMax val="1"/>
          <dgm:bulletEnabled val="1"/>
        </dgm:presLayoutVars>
      </dgm:prSet>
      <dgm:spPr/>
    </dgm:pt>
    <dgm:pt modelId="{93ECADF1-4CD1-E54A-A4AF-ECC1A71F3ADF}" type="pres">
      <dgm:prSet presAssocID="{BE4F1215-85AB-7A47-874C-C85ABDD9EB5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19B2E4A-D76C-E448-B5BE-693C3FC2D67F}" type="pres">
      <dgm:prSet presAssocID="{73B1690F-D134-5148-8B4C-4DC90FE61C2A}" presName="Name8" presStyleCnt="0"/>
      <dgm:spPr/>
    </dgm:pt>
    <dgm:pt modelId="{E1244116-A6B1-2841-BB2A-26A286CCF090}" type="pres">
      <dgm:prSet presAssocID="{73B1690F-D134-5148-8B4C-4DC90FE61C2A}" presName="level" presStyleLbl="node1" presStyleIdx="2" presStyleCnt="5">
        <dgm:presLayoutVars>
          <dgm:chMax val="1"/>
          <dgm:bulletEnabled val="1"/>
        </dgm:presLayoutVars>
      </dgm:prSet>
      <dgm:spPr/>
    </dgm:pt>
    <dgm:pt modelId="{4C7D4D76-5801-B540-81B0-992FB93698AC}" type="pres">
      <dgm:prSet presAssocID="{73B1690F-D134-5148-8B4C-4DC90FE61C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8678D65-3E88-FF41-92CD-55DCB7B3C2EC}" type="pres">
      <dgm:prSet presAssocID="{BB9B51BC-CEB7-8842-BB9F-7D2F598C2256}" presName="Name8" presStyleCnt="0"/>
      <dgm:spPr/>
    </dgm:pt>
    <dgm:pt modelId="{2257188B-9706-5D4D-B66A-65A30C47230A}" type="pres">
      <dgm:prSet presAssocID="{BB9B51BC-CEB7-8842-BB9F-7D2F598C2256}" presName="level" presStyleLbl="node1" presStyleIdx="3" presStyleCnt="5">
        <dgm:presLayoutVars>
          <dgm:chMax val="1"/>
          <dgm:bulletEnabled val="1"/>
        </dgm:presLayoutVars>
      </dgm:prSet>
      <dgm:spPr/>
    </dgm:pt>
    <dgm:pt modelId="{0EA95448-43CE-F044-BE40-D13D9917CB87}" type="pres">
      <dgm:prSet presAssocID="{BB9B51BC-CEB7-8842-BB9F-7D2F598C225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835E342-7DCA-D846-BA3D-656F1BB415AE}" type="pres">
      <dgm:prSet presAssocID="{C818EA18-D84F-E44B-ACB2-33D7ABD1BA54}" presName="Name8" presStyleCnt="0"/>
      <dgm:spPr/>
    </dgm:pt>
    <dgm:pt modelId="{4A2F42EF-B057-E743-BA59-67AC65124327}" type="pres">
      <dgm:prSet presAssocID="{C818EA18-D84F-E44B-ACB2-33D7ABD1BA54}" presName="level" presStyleLbl="node1" presStyleIdx="4" presStyleCnt="5" custLinFactNeighborX="3572" custLinFactNeighborY="32461">
        <dgm:presLayoutVars>
          <dgm:chMax val="1"/>
          <dgm:bulletEnabled val="1"/>
        </dgm:presLayoutVars>
      </dgm:prSet>
      <dgm:spPr/>
    </dgm:pt>
    <dgm:pt modelId="{5C8691AF-1435-3649-BAA0-56B85B7A4EDF}" type="pres">
      <dgm:prSet presAssocID="{C818EA18-D84F-E44B-ACB2-33D7ABD1BA5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070ED03-A7D9-5445-8F5B-C54115F882D8}" type="presOf" srcId="{C818EA18-D84F-E44B-ACB2-33D7ABD1BA54}" destId="{5C8691AF-1435-3649-BAA0-56B85B7A4EDF}" srcOrd="1" destOrd="0" presId="urn:microsoft.com/office/officeart/2005/8/layout/pyramid1"/>
    <dgm:cxn modelId="{81307119-5220-FE44-93F4-1D71ED5E15CD}" srcId="{BC17EFFB-AF40-1B40-AED0-75A5D8710CCB}" destId="{2B1A72C9-2EF3-4D45-AC50-096A19F34236}" srcOrd="0" destOrd="0" parTransId="{1EA18510-A49B-4C47-8605-67D17A39853D}" sibTransId="{7B66608B-2EAC-D041-9771-6059405B8E2C}"/>
    <dgm:cxn modelId="{E3F62E1C-4F2C-9846-A99D-10913FA66736}" srcId="{BC17EFFB-AF40-1B40-AED0-75A5D8710CCB}" destId="{73B1690F-D134-5148-8B4C-4DC90FE61C2A}" srcOrd="2" destOrd="0" parTransId="{D4E6010D-592E-DF4A-A868-746BFB70B0C3}" sibTransId="{1EAB49A4-7303-FE45-8DFF-071A1BD93328}"/>
    <dgm:cxn modelId="{32A53221-E4FE-294A-BE79-FC69E92F11E6}" type="presOf" srcId="{2B1A72C9-2EF3-4D45-AC50-096A19F34236}" destId="{C5CB154E-4124-4449-80C5-9B2C772147CE}" srcOrd="1" destOrd="0" presId="urn:microsoft.com/office/officeart/2005/8/layout/pyramid1"/>
    <dgm:cxn modelId="{89D66924-285E-E14F-A967-1953AE7A8E40}" type="presOf" srcId="{BB9B51BC-CEB7-8842-BB9F-7D2F598C2256}" destId="{0EA95448-43CE-F044-BE40-D13D9917CB87}" srcOrd="1" destOrd="0" presId="urn:microsoft.com/office/officeart/2005/8/layout/pyramid1"/>
    <dgm:cxn modelId="{2A70DC45-E256-5F4E-BE77-B210D008FBE8}" type="presOf" srcId="{BE4F1215-85AB-7A47-874C-C85ABDD9EB5B}" destId="{A5AB5E05-7899-AE47-88EF-9A3993C68B7A}" srcOrd="0" destOrd="0" presId="urn:microsoft.com/office/officeart/2005/8/layout/pyramid1"/>
    <dgm:cxn modelId="{F63BCE60-D3B2-D74C-B85B-BA4867D6055D}" type="presOf" srcId="{2B1A72C9-2EF3-4D45-AC50-096A19F34236}" destId="{DEFFA75F-35D4-5941-AFCE-7DCB4163916E}" srcOrd="0" destOrd="0" presId="urn:microsoft.com/office/officeart/2005/8/layout/pyramid1"/>
    <dgm:cxn modelId="{2A79967A-A206-4D43-84CE-779669B29A8C}" type="presOf" srcId="{73B1690F-D134-5148-8B4C-4DC90FE61C2A}" destId="{E1244116-A6B1-2841-BB2A-26A286CCF090}" srcOrd="0" destOrd="0" presId="urn:microsoft.com/office/officeart/2005/8/layout/pyramid1"/>
    <dgm:cxn modelId="{C83254C1-2D0A-BC48-992D-9FA3EA9FE138}" srcId="{BC17EFFB-AF40-1B40-AED0-75A5D8710CCB}" destId="{C818EA18-D84F-E44B-ACB2-33D7ABD1BA54}" srcOrd="4" destOrd="0" parTransId="{27986F4B-8317-CF4B-B031-7381E33D7E9E}" sibTransId="{1466A620-FE68-7740-B171-D38FFB0C6515}"/>
    <dgm:cxn modelId="{C84C4BC3-4D20-1E47-9FB5-A674E1869073}" type="presOf" srcId="{BE4F1215-85AB-7A47-874C-C85ABDD9EB5B}" destId="{93ECADF1-4CD1-E54A-A4AF-ECC1A71F3ADF}" srcOrd="1" destOrd="0" presId="urn:microsoft.com/office/officeart/2005/8/layout/pyramid1"/>
    <dgm:cxn modelId="{F5F4EFD1-E896-0849-A489-FAFE47F3CBFF}" type="presOf" srcId="{C818EA18-D84F-E44B-ACB2-33D7ABD1BA54}" destId="{4A2F42EF-B057-E743-BA59-67AC65124327}" srcOrd="0" destOrd="0" presId="urn:microsoft.com/office/officeart/2005/8/layout/pyramid1"/>
    <dgm:cxn modelId="{62803CD9-BBDE-DD43-B855-5B0EFA4707F5}" type="presOf" srcId="{BB9B51BC-CEB7-8842-BB9F-7D2F598C2256}" destId="{2257188B-9706-5D4D-B66A-65A30C47230A}" srcOrd="0" destOrd="0" presId="urn:microsoft.com/office/officeart/2005/8/layout/pyramid1"/>
    <dgm:cxn modelId="{9D2073DE-576E-F844-9D52-9D0CC0F21154}" type="presOf" srcId="{73B1690F-D134-5148-8B4C-4DC90FE61C2A}" destId="{4C7D4D76-5801-B540-81B0-992FB93698AC}" srcOrd="1" destOrd="0" presId="urn:microsoft.com/office/officeart/2005/8/layout/pyramid1"/>
    <dgm:cxn modelId="{7F1E90E3-7275-E946-9949-66199754D3A3}" srcId="{BC17EFFB-AF40-1B40-AED0-75A5D8710CCB}" destId="{BB9B51BC-CEB7-8842-BB9F-7D2F598C2256}" srcOrd="3" destOrd="0" parTransId="{008B8095-B3A7-BA44-A875-744305B34EA5}" sibTransId="{AEEF1261-330D-AD4D-846F-8D4A9395504C}"/>
    <dgm:cxn modelId="{200CF7E6-5E84-E142-85DC-8C1CB05285BB}" srcId="{BC17EFFB-AF40-1B40-AED0-75A5D8710CCB}" destId="{BE4F1215-85AB-7A47-874C-C85ABDD9EB5B}" srcOrd="1" destOrd="0" parTransId="{EE190D6E-74C8-674C-9A68-FDCA39F53139}" sibTransId="{CFE1546D-7FFF-8940-B81C-F7B3308F032D}"/>
    <dgm:cxn modelId="{54628CEE-734A-364F-9A93-1D95B53D6B4A}" type="presOf" srcId="{BC17EFFB-AF40-1B40-AED0-75A5D8710CCB}" destId="{727F8145-0EB2-D646-B259-C781DBA381C6}" srcOrd="0" destOrd="0" presId="urn:microsoft.com/office/officeart/2005/8/layout/pyramid1"/>
    <dgm:cxn modelId="{4F938014-13CC-6247-BF46-092551777A09}" type="presParOf" srcId="{727F8145-0EB2-D646-B259-C781DBA381C6}" destId="{5E3AB42C-20CE-F245-B36B-DDE1CE84A979}" srcOrd="0" destOrd="0" presId="urn:microsoft.com/office/officeart/2005/8/layout/pyramid1"/>
    <dgm:cxn modelId="{689093BB-1C5C-7649-B7C0-F64F32FDF821}" type="presParOf" srcId="{5E3AB42C-20CE-F245-B36B-DDE1CE84A979}" destId="{DEFFA75F-35D4-5941-AFCE-7DCB4163916E}" srcOrd="0" destOrd="0" presId="urn:microsoft.com/office/officeart/2005/8/layout/pyramid1"/>
    <dgm:cxn modelId="{7B1DA934-FD1D-6C47-8EA4-54E37C5AD200}" type="presParOf" srcId="{5E3AB42C-20CE-F245-B36B-DDE1CE84A979}" destId="{C5CB154E-4124-4449-80C5-9B2C772147CE}" srcOrd="1" destOrd="0" presId="urn:microsoft.com/office/officeart/2005/8/layout/pyramid1"/>
    <dgm:cxn modelId="{FEAE59B4-CBFB-DD4F-8C8F-D7934D3B10AA}" type="presParOf" srcId="{727F8145-0EB2-D646-B259-C781DBA381C6}" destId="{AC2109DB-D960-8C4E-AF65-D52DD31B89E8}" srcOrd="1" destOrd="0" presId="urn:microsoft.com/office/officeart/2005/8/layout/pyramid1"/>
    <dgm:cxn modelId="{9A943E2B-7867-0D41-9BD1-EF660F1E6FFA}" type="presParOf" srcId="{AC2109DB-D960-8C4E-AF65-D52DD31B89E8}" destId="{A5AB5E05-7899-AE47-88EF-9A3993C68B7A}" srcOrd="0" destOrd="0" presId="urn:microsoft.com/office/officeart/2005/8/layout/pyramid1"/>
    <dgm:cxn modelId="{31E4303E-E517-3B4B-8EDF-3F3DF8C7E905}" type="presParOf" srcId="{AC2109DB-D960-8C4E-AF65-D52DD31B89E8}" destId="{93ECADF1-4CD1-E54A-A4AF-ECC1A71F3ADF}" srcOrd="1" destOrd="0" presId="urn:microsoft.com/office/officeart/2005/8/layout/pyramid1"/>
    <dgm:cxn modelId="{658871BD-1C52-EA48-8D0E-49C652879AA4}" type="presParOf" srcId="{727F8145-0EB2-D646-B259-C781DBA381C6}" destId="{F19B2E4A-D76C-E448-B5BE-693C3FC2D67F}" srcOrd="2" destOrd="0" presId="urn:microsoft.com/office/officeart/2005/8/layout/pyramid1"/>
    <dgm:cxn modelId="{60A96E61-BDD0-934E-855E-F35129729A28}" type="presParOf" srcId="{F19B2E4A-D76C-E448-B5BE-693C3FC2D67F}" destId="{E1244116-A6B1-2841-BB2A-26A286CCF090}" srcOrd="0" destOrd="0" presId="urn:microsoft.com/office/officeart/2005/8/layout/pyramid1"/>
    <dgm:cxn modelId="{88A4EE42-F433-8E4E-AF29-BF2594A54692}" type="presParOf" srcId="{F19B2E4A-D76C-E448-B5BE-693C3FC2D67F}" destId="{4C7D4D76-5801-B540-81B0-992FB93698AC}" srcOrd="1" destOrd="0" presId="urn:microsoft.com/office/officeart/2005/8/layout/pyramid1"/>
    <dgm:cxn modelId="{A7F24F91-EC00-8D47-8F70-911428A8A4EB}" type="presParOf" srcId="{727F8145-0EB2-D646-B259-C781DBA381C6}" destId="{68678D65-3E88-FF41-92CD-55DCB7B3C2EC}" srcOrd="3" destOrd="0" presId="urn:microsoft.com/office/officeart/2005/8/layout/pyramid1"/>
    <dgm:cxn modelId="{5A03FE8E-D1E0-ED40-91BB-3A537EBC0554}" type="presParOf" srcId="{68678D65-3E88-FF41-92CD-55DCB7B3C2EC}" destId="{2257188B-9706-5D4D-B66A-65A30C47230A}" srcOrd="0" destOrd="0" presId="urn:microsoft.com/office/officeart/2005/8/layout/pyramid1"/>
    <dgm:cxn modelId="{097C7180-6F42-E348-ACA7-8691DE2B3896}" type="presParOf" srcId="{68678D65-3E88-FF41-92CD-55DCB7B3C2EC}" destId="{0EA95448-43CE-F044-BE40-D13D9917CB87}" srcOrd="1" destOrd="0" presId="urn:microsoft.com/office/officeart/2005/8/layout/pyramid1"/>
    <dgm:cxn modelId="{76D011C1-347D-3E45-BF68-F4E8F81C37E6}" type="presParOf" srcId="{727F8145-0EB2-D646-B259-C781DBA381C6}" destId="{2835E342-7DCA-D846-BA3D-656F1BB415AE}" srcOrd="4" destOrd="0" presId="urn:microsoft.com/office/officeart/2005/8/layout/pyramid1"/>
    <dgm:cxn modelId="{C0454661-5E4F-F349-9A80-7C724B2A9AE4}" type="presParOf" srcId="{2835E342-7DCA-D846-BA3D-656F1BB415AE}" destId="{4A2F42EF-B057-E743-BA59-67AC65124327}" srcOrd="0" destOrd="0" presId="urn:microsoft.com/office/officeart/2005/8/layout/pyramid1"/>
    <dgm:cxn modelId="{6C1AFF61-3D84-E844-A037-9DF7F3E6C80A}" type="presParOf" srcId="{2835E342-7DCA-D846-BA3D-656F1BB415AE}" destId="{5C8691AF-1435-3649-BAA0-56B85B7A4EDF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FFA75F-35D4-5941-AFCE-7DCB4163916E}">
      <dsp:nvSpPr>
        <dsp:cNvPr id="0" name=""/>
        <dsp:cNvSpPr/>
      </dsp:nvSpPr>
      <dsp:spPr>
        <a:xfrm>
          <a:off x="3251199" y="0"/>
          <a:ext cx="16255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App</a:t>
          </a:r>
        </a:p>
      </dsp:txBody>
      <dsp:txXfrm>
        <a:off x="3251199" y="0"/>
        <a:ext cx="1625599" cy="1083733"/>
      </dsp:txXfrm>
    </dsp:sp>
    <dsp:sp modelId="{A5AB5E05-7899-AE47-88EF-9A3993C68B7A}">
      <dsp:nvSpPr>
        <dsp:cNvPr id="0" name=""/>
        <dsp:cNvSpPr/>
      </dsp:nvSpPr>
      <dsp:spPr>
        <a:xfrm>
          <a:off x="2438400" y="1083733"/>
          <a:ext cx="32511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Développer une méthode de topic modeling générale</a:t>
          </a:r>
        </a:p>
      </dsp:txBody>
      <dsp:txXfrm>
        <a:off x="3007360" y="1083733"/>
        <a:ext cx="2113280" cy="1083733"/>
      </dsp:txXfrm>
    </dsp:sp>
    <dsp:sp modelId="{E1244116-A6B1-2841-BB2A-26A286CCF090}">
      <dsp:nvSpPr>
        <dsp:cNvPr id="0" name=""/>
        <dsp:cNvSpPr/>
      </dsp:nvSpPr>
      <dsp:spPr>
        <a:xfrm>
          <a:off x="1625600" y="2167466"/>
          <a:ext cx="48767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Entrainer un modèle d'analyse de sentiments</a:t>
          </a:r>
        </a:p>
      </dsp:txBody>
      <dsp:txXfrm>
        <a:off x="2479040" y="2167466"/>
        <a:ext cx="3169919" cy="1083733"/>
      </dsp:txXfrm>
    </dsp:sp>
    <dsp:sp modelId="{2257188B-9706-5D4D-B66A-65A30C47230A}">
      <dsp:nvSpPr>
        <dsp:cNvPr id="0" name=""/>
        <dsp:cNvSpPr/>
      </dsp:nvSpPr>
      <dsp:spPr>
        <a:xfrm>
          <a:off x="812800" y="3251200"/>
          <a:ext cx="65023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Automatiser le traitement des données (</a:t>
          </a:r>
          <a:r>
            <a:rPr lang="fr-FR" sz="2000" kern="1200" dirty="0" err="1"/>
            <a:t>preprocessing</a:t>
          </a:r>
          <a:r>
            <a:rPr lang="fr-FR" sz="2000" kern="1200" dirty="0"/>
            <a:t>, transformations</a:t>
          </a:r>
        </a:p>
      </dsp:txBody>
      <dsp:txXfrm>
        <a:off x="1950720" y="3251200"/>
        <a:ext cx="4226560" cy="1083733"/>
      </dsp:txXfrm>
    </dsp:sp>
    <dsp:sp modelId="{4A2F42EF-B057-E743-BA59-67AC65124327}">
      <dsp:nvSpPr>
        <dsp:cNvPr id="0" name=""/>
        <dsp:cNvSpPr/>
      </dsp:nvSpPr>
      <dsp:spPr>
        <a:xfrm>
          <a:off x="0" y="4334933"/>
          <a:ext cx="8128000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Automatiser la collecte et le stockage des données</a:t>
          </a:r>
        </a:p>
      </dsp:txBody>
      <dsp:txXfrm>
        <a:off x="1422399" y="4334933"/>
        <a:ext cx="5283200" cy="10837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FFA75F-35D4-5941-AFCE-7DCB4163916E}">
      <dsp:nvSpPr>
        <dsp:cNvPr id="0" name=""/>
        <dsp:cNvSpPr/>
      </dsp:nvSpPr>
      <dsp:spPr>
        <a:xfrm>
          <a:off x="3251199" y="0"/>
          <a:ext cx="16255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App</a:t>
          </a:r>
        </a:p>
      </dsp:txBody>
      <dsp:txXfrm>
        <a:off x="3251199" y="0"/>
        <a:ext cx="1625599" cy="1083733"/>
      </dsp:txXfrm>
    </dsp:sp>
    <dsp:sp modelId="{A5AB5E05-7899-AE47-88EF-9A3993C68B7A}">
      <dsp:nvSpPr>
        <dsp:cNvPr id="0" name=""/>
        <dsp:cNvSpPr/>
      </dsp:nvSpPr>
      <dsp:spPr>
        <a:xfrm>
          <a:off x="2438400" y="1083733"/>
          <a:ext cx="32511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Développer une méthode de topic modeling générale</a:t>
          </a:r>
        </a:p>
      </dsp:txBody>
      <dsp:txXfrm>
        <a:off x="3007360" y="1083733"/>
        <a:ext cx="2113280" cy="1083733"/>
      </dsp:txXfrm>
    </dsp:sp>
    <dsp:sp modelId="{E1244116-A6B1-2841-BB2A-26A286CCF090}">
      <dsp:nvSpPr>
        <dsp:cNvPr id="0" name=""/>
        <dsp:cNvSpPr/>
      </dsp:nvSpPr>
      <dsp:spPr>
        <a:xfrm>
          <a:off x="1625600" y="2167466"/>
          <a:ext cx="48767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Entrainer un modèle d'analyse de sentiments</a:t>
          </a:r>
        </a:p>
      </dsp:txBody>
      <dsp:txXfrm>
        <a:off x="2479040" y="2167466"/>
        <a:ext cx="3169919" cy="1083733"/>
      </dsp:txXfrm>
    </dsp:sp>
    <dsp:sp modelId="{2257188B-9706-5D4D-B66A-65A30C47230A}">
      <dsp:nvSpPr>
        <dsp:cNvPr id="0" name=""/>
        <dsp:cNvSpPr/>
      </dsp:nvSpPr>
      <dsp:spPr>
        <a:xfrm>
          <a:off x="812800" y="3251200"/>
          <a:ext cx="6502399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Automatiser le traitement des données (</a:t>
          </a:r>
          <a:r>
            <a:rPr lang="fr-FR" sz="2000" kern="1200" dirty="0" err="1"/>
            <a:t>preprocessing</a:t>
          </a:r>
          <a:r>
            <a:rPr lang="fr-FR" sz="2000" kern="1200" dirty="0"/>
            <a:t>, transformations</a:t>
          </a:r>
        </a:p>
      </dsp:txBody>
      <dsp:txXfrm>
        <a:off x="1950720" y="3251200"/>
        <a:ext cx="4226560" cy="1083733"/>
      </dsp:txXfrm>
    </dsp:sp>
    <dsp:sp modelId="{4A2F42EF-B057-E743-BA59-67AC65124327}">
      <dsp:nvSpPr>
        <dsp:cNvPr id="0" name=""/>
        <dsp:cNvSpPr/>
      </dsp:nvSpPr>
      <dsp:spPr>
        <a:xfrm>
          <a:off x="0" y="4334933"/>
          <a:ext cx="8128000" cy="1083733"/>
        </a:xfrm>
        <a:prstGeom prst="trapezoid">
          <a:avLst>
            <a:gd name="adj" fmla="val 75000"/>
          </a:avLst>
        </a:prstGeom>
        <a:solidFill>
          <a:schemeClr val="accent4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Automatiser la collecte et le stockage des données</a:t>
          </a:r>
        </a:p>
      </dsp:txBody>
      <dsp:txXfrm>
        <a:off x="1422399" y="4334933"/>
        <a:ext cx="5283200" cy="10837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AE8F51-3491-2346-A4A8-3CF7E379BD90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355D8-369F-0740-B622-D401069537E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107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Retirer les mots les plus fréquents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35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3671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V1 : </a:t>
            </a:r>
            <a:r>
              <a:rPr lang="fr-FR" dirty="0" err="1"/>
              <a:t>roberta</a:t>
            </a:r>
            <a:r>
              <a:rPr lang="fr-FR" dirty="0"/>
              <a:t> </a:t>
            </a:r>
            <a:r>
              <a:rPr lang="fr-FR" dirty="0" err="1"/>
              <a:t>sentimenmodel</a:t>
            </a:r>
            <a:endParaRPr lang="fr-FR" dirty="0"/>
          </a:p>
          <a:p>
            <a:r>
              <a:rPr lang="fr-FR" dirty="0"/>
              <a:t>V2 : </a:t>
            </a:r>
            <a:r>
              <a:rPr lang="fr-FR" dirty="0" err="1"/>
              <a:t>logistic</a:t>
            </a:r>
            <a:r>
              <a:rPr lang="fr-FR" dirty="0"/>
              <a:t> </a:t>
            </a:r>
            <a:r>
              <a:rPr lang="fr-FR" dirty="0" err="1"/>
              <a:t>repression</a:t>
            </a:r>
            <a:r>
              <a:rPr lang="fr-FR" dirty="0"/>
              <a:t> </a:t>
            </a:r>
            <a:r>
              <a:rPr lang="fr-FR" dirty="0" err="1"/>
              <a:t>bestmodel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V3 : </a:t>
            </a:r>
            <a:r>
              <a:rPr lang="fr-FR" dirty="0" err="1"/>
              <a:t>finetuned</a:t>
            </a:r>
            <a:r>
              <a:rPr lang="fr-FR" dirty="0"/>
              <a:t> </a:t>
            </a:r>
            <a:r>
              <a:rPr lang="fr-FR" dirty="0" err="1"/>
              <a:t>roberta</a:t>
            </a:r>
            <a:r>
              <a:rPr lang="fr-FR" dirty="0"/>
              <a:t> </a:t>
            </a:r>
            <a:r>
              <a:rPr lang="fr-F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mon_modele_chunks</a:t>
            </a:r>
            <a:endParaRPr lang="fr-FR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355D8-369F-0740-B622-D401069537EB}" type="slidenum">
              <a:rPr lang="fr-FR" smtClean="0"/>
              <a:t>36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0487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D34C1C-1B64-DF58-FF7D-10863CBBD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5357F5F-D530-8D99-CA9C-375898336D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1AF77B-28A4-E0C8-45CE-E6257A8A3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49D174-9AAF-008F-073A-B5FCB301F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76A039-B9FC-368E-AC79-6410209A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9221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8C811D-E5F0-BF6C-E622-95212E885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B04712-E8B2-5B18-4AE0-B8B8D3E36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43E484-82E9-8257-B5EA-B956A807A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568B225-ED57-0903-86CC-6AB9B408B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23FDBC-13BA-B6C9-8542-A2EC64BB2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0243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6CE8A28-F651-6EAB-4202-AFE0A7407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FEF15BE-7B58-3672-E3CE-5D15B2D03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75F0DD-2198-D3F1-3307-CEEFECBBC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8F9057C-D384-FECA-3D72-474076BE0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1CDE82-0D69-8674-9E7F-0CA08696D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831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0580F6-69A0-521F-D899-1DFED5459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ADA6F5-BC6A-3FB9-8D2C-4DDEE550C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09AEDA-B2E8-1D46-E3AB-CFD46DCE4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DC4A2E-5079-DD23-8FD5-AC63168F6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28E400-A957-F710-B5E4-6F82BBEDD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025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96D953-4522-9FA7-0E2F-81F30891C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31CD062-65F2-C445-9336-652AE2698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F4027A-756D-70B3-EB1A-E62B2844F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CF5179-C7FD-2E37-6C48-FEA35C987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8F9819-855E-5055-9FEB-0A88356D4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712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59A7D-3700-3331-D1D6-319E98F74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B18C4A-7BF7-285D-BBBD-B3009F010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024AC5D-B905-5736-B11E-912AB3C3F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7B1826B-08F2-711F-CA4D-36D6D9F78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EAFFCC8-161B-C28D-8AB1-FEC94D5EF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167105C-FCE4-1833-40E8-B9EF2A58A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3691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93AF12-F309-C8A0-E386-A704E7D1E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A9F6AA-6459-2B64-530A-B1C7411D1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39C3F1-0CC4-0CBF-E543-7461CDB2B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1BE9FD-1590-03EB-BD83-BE57EAB86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32D66F0-23B8-5028-F674-049B43E5E6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D0463F7-D8EA-6D31-F5E8-1C01A5968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5C04F49-B2DF-0009-64BB-29729E375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6703E90-0602-1002-60E6-B100016BD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494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5A0EC9-B3AE-976F-482B-391E3D448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C04E817-00D7-F73F-E91A-244BB39D1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240B7D9-4712-93DE-C2F1-9DA8A4453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F9602CC-1A00-51CF-086E-2CAB76CE2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7489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D491F72-FD8E-EE61-2691-CF6ED9072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DE47FB1-603B-8E71-C4D8-EDBC0F34C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83E0E03-A235-FF80-AA73-6C786D3B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2244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1E948D-973D-4B77-F752-759235F8C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2B2A5F-751F-ECBA-F1E8-EE679F8CB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3DAB07E-1495-3440-BF6E-85BF23636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BB56F2F-B9D5-5397-F317-2F07ADE02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E1F118-1945-B06C-D00A-FE28A2F30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19EBFBC-CE1E-0936-FE75-05180B49A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332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85956D-91EE-DA6E-9F8E-21B23C39A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4D31066-8B35-5972-D8BE-D112C3A3A8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4EF5353-79D4-251B-009D-01269D9D4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DD34D7-3ADE-27B1-64ED-287A3269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A03C30-0620-9F33-617A-3E1BB600C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E07EC78-C343-AF86-6267-80184EB6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6086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0FE5395-6058-1BA6-CB83-AD8281A93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33E0FE-85CE-0E3F-B842-6031DC638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F54210-D2F6-A7D8-2A6C-AF132DEF2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A99FF0-E3D1-7B4C-A9AA-31D80925C2A4}" type="datetimeFigureOut">
              <a:rPr lang="fr-FR" smtClean="0"/>
              <a:t>14/09/2025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C94BCD-6D06-7AA6-FF68-E67C379B4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EDD092-5ED0-1C15-A83A-4AD611E9A3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9762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40.xml"/><Relationship Id="rId3" Type="http://schemas.openxmlformats.org/officeDocument/2006/relationships/image" Target="../media/image4.png"/><Relationship Id="rId7" Type="http://schemas.openxmlformats.org/officeDocument/2006/relationships/slide" Target="slide2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image" Target="../media/image6.png"/><Relationship Id="rId10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slide" Target="slide4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608693E-2E95-5F7E-9B64-6D358896C17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22371" r="-1" b="21364"/>
          <a:stretch>
            <a:fillRect/>
          </a:stretch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48648D3-2629-0DF8-BAB5-C232DE8FD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fr-FR" sz="6600">
                <a:solidFill>
                  <a:schemeClr val="bg1"/>
                </a:solidFill>
              </a:rPr>
              <a:t>You review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49A58A4-E47C-C442-0E57-11D33C6C7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fr-FR">
                <a:solidFill>
                  <a:schemeClr val="bg1"/>
                </a:solidFill>
              </a:rPr>
              <a:t>l’analyse automatisée de vos commentaires</a:t>
            </a:r>
          </a:p>
        </p:txBody>
      </p:sp>
      <p:sp>
        <p:nvSpPr>
          <p:cNvPr id="66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dessin humoristique, clipart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E7E675A-4426-8098-E2CE-E99B7C5A5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8076" y="4959350"/>
            <a:ext cx="37973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01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EDE6972-CD18-2652-F782-69E1E7B3C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0EE27C-D235-FD7E-E513-EAD44E23B051}"/>
              </a:ext>
            </a:extLst>
          </p:cNvPr>
          <p:cNvSpPr/>
          <p:nvPr/>
        </p:nvSpPr>
        <p:spPr>
          <a:xfrm>
            <a:off x="482600" y="508000"/>
            <a:ext cx="11137900" cy="5892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5C68C64-D275-E835-299F-ABC480F6B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besoin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9933CF-00CC-8750-3BA1-E5FF5EB4DB6F}"/>
              </a:ext>
            </a:extLst>
          </p:cNvPr>
          <p:cNvSpPr/>
          <p:nvPr/>
        </p:nvSpPr>
        <p:spPr>
          <a:xfrm>
            <a:off x="4883727" y="1690688"/>
            <a:ext cx="6470073" cy="4565734"/>
          </a:xfrm>
          <a:prstGeom prst="rect">
            <a:avLst/>
          </a:prstGeom>
          <a:solidFill>
            <a:srgbClr val="FAE3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A74F36BF-1923-AF77-8C31-22A2807C7676}"/>
              </a:ext>
            </a:extLst>
          </p:cNvPr>
          <p:cNvSpPr txBox="1">
            <a:spLocks/>
          </p:cNvSpPr>
          <p:nvPr/>
        </p:nvSpPr>
        <p:spPr>
          <a:xfrm>
            <a:off x="4883728" y="-11245819"/>
            <a:ext cx="6470072" cy="255438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Contexte 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Léna situation influenceuse française avec 3,14 millions d’abonnées sur You Tube vient de terminer la 9</a:t>
            </a:r>
            <a:r>
              <a:rPr lang="fr-FR" baseline="30000"/>
              <a:t>ème</a:t>
            </a:r>
            <a:r>
              <a:rPr lang="fr-FR"/>
              <a:t> saison des vlog d’aoûts.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Besoins:</a:t>
            </a:r>
          </a:p>
          <a:p>
            <a:r>
              <a:rPr lang="fr-FR"/>
              <a:t>Connaitre les avis des ses auditeurs sur ce concept</a:t>
            </a:r>
          </a:p>
          <a:p>
            <a:r>
              <a:rPr lang="fr-FR"/>
              <a:t>Savoir ce qui plait ou non, à améliorer</a:t>
            </a:r>
          </a:p>
          <a:p>
            <a:r>
              <a:rPr lang="fr-FR"/>
              <a:t>Découvrir des idées</a:t>
            </a:r>
          </a:p>
          <a:p>
            <a:r>
              <a:rPr lang="fr-FR"/>
              <a:t>Quelle orientation stratégique pour les vlog d’aout 2026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Problèmes:</a:t>
            </a:r>
          </a:p>
          <a:p>
            <a:r>
              <a:rPr lang="fr-FR"/>
              <a:t>Volume important : plus de 1000 commentaires</a:t>
            </a:r>
          </a:p>
          <a:p>
            <a:r>
              <a:rPr lang="fr-FR"/>
              <a:t>Contrainte de temps : rythme quotidien de publication,  chronologie des commentaires</a:t>
            </a:r>
          </a:p>
          <a:p>
            <a:r>
              <a:rPr lang="fr-FR"/>
              <a:t>Analyse qualitative complexe, ignoré des indicateurs classiques</a:t>
            </a:r>
          </a:p>
          <a:p>
            <a:r>
              <a:rPr lang="fr-FR"/>
              <a:t>Impact psychologique et biais cognitifs</a:t>
            </a:r>
          </a:p>
          <a:p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/>
              <a:t>Problématique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Comment valoriser les retours client via l’analyse automatisé des commentaires Youtube 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0792C995-1E90-C290-779F-C8B9CC1DA68B}"/>
              </a:ext>
            </a:extLst>
          </p:cNvPr>
          <p:cNvGrpSpPr/>
          <p:nvPr/>
        </p:nvGrpSpPr>
        <p:grpSpPr>
          <a:xfrm>
            <a:off x="0" y="1974273"/>
            <a:ext cx="7510919" cy="9692297"/>
            <a:chOff x="0" y="1974273"/>
            <a:chExt cx="7510919" cy="9692297"/>
          </a:xfrm>
        </p:grpSpPr>
        <p:pic>
          <p:nvPicPr>
            <p:cNvPr id="10" name="Image 9" descr="Une image contenant dessin humoristique, animation japonaise, illustration, Dessin animé&#10;&#10;Le contenu généré par l’IA peut être incorrect.">
              <a:extLst>
                <a:ext uri="{FF2B5EF4-FFF2-40B4-BE49-F238E27FC236}">
                  <a16:creationId xmlns:a16="http://schemas.microsoft.com/office/drawing/2014/main" id="{2307617F-289C-021B-052C-46E392D99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974273"/>
              <a:ext cx="4883727" cy="4883727"/>
            </a:xfrm>
            <a:prstGeom prst="rect">
              <a:avLst/>
            </a:prstGeom>
          </p:spPr>
        </p:pic>
        <p:pic>
          <p:nvPicPr>
            <p:cNvPr id="11" name="Image 10" descr="Une image contenant dessin humoristique, dessin, illustration, Dessin animé&#10;&#10;Le contenu généré par l’IA peut être incorrect.">
              <a:extLst>
                <a:ext uri="{FF2B5EF4-FFF2-40B4-BE49-F238E27FC236}">
                  <a16:creationId xmlns:a16="http://schemas.microsoft.com/office/drawing/2014/main" id="{0DADBD35-E2D1-7B2A-659E-19D33A77E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4052455" y="8208106"/>
              <a:ext cx="3458464" cy="345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521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C41698E-EF39-AE5B-A938-B38DD0B6F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DBAECD6-9A9A-A2B6-044E-7112473D24D7}"/>
              </a:ext>
            </a:extLst>
          </p:cNvPr>
          <p:cNvSpPr/>
          <p:nvPr/>
        </p:nvSpPr>
        <p:spPr>
          <a:xfrm>
            <a:off x="482600" y="508000"/>
            <a:ext cx="11137900" cy="5892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A78078F5-566E-A04F-3B9F-5496868A80F6}"/>
              </a:ext>
            </a:extLst>
          </p:cNvPr>
          <p:cNvSpPr/>
          <p:nvPr/>
        </p:nvSpPr>
        <p:spPr>
          <a:xfrm>
            <a:off x="958850" y="1575361"/>
            <a:ext cx="10985500" cy="744286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C997EFD-AFA3-922B-8783-8DA55BC37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besoin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AF845DB-36C9-8138-AAF5-09EEC2B4B3D9}"/>
              </a:ext>
            </a:extLst>
          </p:cNvPr>
          <p:cNvSpPr txBox="1"/>
          <p:nvPr/>
        </p:nvSpPr>
        <p:spPr>
          <a:xfrm>
            <a:off x="1289050" y="1636513"/>
            <a:ext cx="10655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Brand24 : fait pour les entreprises écoute générale  dans le but connaitre sa réputation, outil d’écoute social, qui se base sur les mentions les </a:t>
            </a:r>
            <a:r>
              <a:rPr lang="fr-FR" dirty="0" err="1"/>
              <a:t>hastags</a:t>
            </a:r>
            <a:r>
              <a:rPr lang="fr-FR" dirty="0"/>
              <a:t>… plus voir trop large</a:t>
            </a:r>
          </a:p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E7AFE03-F959-A2F1-0895-D23934B98ED5}"/>
              </a:ext>
            </a:extLst>
          </p:cNvPr>
          <p:cNvSpPr txBox="1"/>
          <p:nvPr/>
        </p:nvSpPr>
        <p:spPr>
          <a:xfrm>
            <a:off x="3323032" y="4055539"/>
            <a:ext cx="84271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 solution YOU REVIEW : uniquement </a:t>
            </a:r>
            <a:r>
              <a:rPr lang="fr-FR" dirty="0" err="1"/>
              <a:t>youtube</a:t>
            </a:r>
            <a:r>
              <a:rPr lang="fr-FR" dirty="0"/>
              <a:t> par d’écoute mais analyse ciblée, texte français</a:t>
            </a:r>
          </a:p>
          <a:p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BE469D-5A79-3225-E1F2-B2438E0F249E}"/>
              </a:ext>
            </a:extLst>
          </p:cNvPr>
          <p:cNvSpPr txBox="1"/>
          <p:nvPr/>
        </p:nvSpPr>
        <p:spPr>
          <a:xfrm>
            <a:off x="5483445" y="614881"/>
            <a:ext cx="8427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Solutions existantes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0F1D47CC-6F52-7513-5A30-F30FA2E8895C}"/>
              </a:ext>
            </a:extLst>
          </p:cNvPr>
          <p:cNvGrpSpPr/>
          <p:nvPr/>
        </p:nvGrpSpPr>
        <p:grpSpPr>
          <a:xfrm rot="16200000">
            <a:off x="-4258056" y="1959787"/>
            <a:ext cx="6096000" cy="9066176"/>
            <a:chOff x="0" y="1974273"/>
            <a:chExt cx="6096000" cy="9066176"/>
          </a:xfrm>
        </p:grpSpPr>
        <p:pic>
          <p:nvPicPr>
            <p:cNvPr id="12" name="Image 11" descr="Une image contenant dessin humoristique, animation japonaise, illustration, Dessin animé&#10;&#10;Le contenu généré par l’IA peut être incorrect.">
              <a:extLst>
                <a:ext uri="{FF2B5EF4-FFF2-40B4-BE49-F238E27FC236}">
                  <a16:creationId xmlns:a16="http://schemas.microsoft.com/office/drawing/2014/main" id="{6B816977-7C9F-A9CB-7EF5-9848ACF7A8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974273"/>
              <a:ext cx="4883727" cy="4883727"/>
            </a:xfrm>
            <a:prstGeom prst="rect">
              <a:avLst/>
            </a:prstGeom>
          </p:spPr>
        </p:pic>
        <p:pic>
          <p:nvPicPr>
            <p:cNvPr id="13" name="Image 12" descr="Une image contenant dessin humoristique, dessin, illustration, Dessin animé&#10;&#10;Le contenu généré par l’IA peut être incorrect.">
              <a:extLst>
                <a:ext uri="{FF2B5EF4-FFF2-40B4-BE49-F238E27FC236}">
                  <a16:creationId xmlns:a16="http://schemas.microsoft.com/office/drawing/2014/main" id="{4B44597C-EE55-7AF6-8899-35733F062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2637536" y="7581985"/>
              <a:ext cx="3458464" cy="3458464"/>
            </a:xfrm>
            <a:prstGeom prst="rect">
              <a:avLst/>
            </a:prstGeom>
          </p:spPr>
        </p:pic>
      </p:grp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DD1A4E49-6076-3CA4-13C4-C2D67E5E1A42}"/>
              </a:ext>
            </a:extLst>
          </p:cNvPr>
          <p:cNvSpPr/>
          <p:nvPr/>
        </p:nvSpPr>
        <p:spPr>
          <a:xfrm>
            <a:off x="2679700" y="2642722"/>
            <a:ext cx="8375650" cy="74428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A5AE98A-55DC-E399-9792-946BFE22556D}"/>
              </a:ext>
            </a:extLst>
          </p:cNvPr>
          <p:cNvSpPr txBox="1"/>
          <p:nvPr/>
        </p:nvSpPr>
        <p:spPr>
          <a:xfrm>
            <a:off x="3323032" y="3449882"/>
            <a:ext cx="8427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Ma solution</a:t>
            </a:r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221A1D0A-2B93-DEC1-05DC-46BA9270D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250" y="1335165"/>
            <a:ext cx="1879600" cy="6223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7C27CE4-AE20-D089-3E03-723C8F475EBF}"/>
              </a:ext>
            </a:extLst>
          </p:cNvPr>
          <p:cNvSpPr txBox="1"/>
          <p:nvPr/>
        </p:nvSpPr>
        <p:spPr>
          <a:xfrm>
            <a:off x="2768600" y="2712536"/>
            <a:ext cx="5976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Youlyze</a:t>
            </a:r>
            <a:r>
              <a:rPr lang="fr-FR" dirty="0"/>
              <a:t> : en développement et en anglais</a:t>
            </a:r>
          </a:p>
          <a:p>
            <a:endParaRPr lang="fr-FR" dirty="0"/>
          </a:p>
        </p:txBody>
      </p:sp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559E6AB7-24F5-265C-F722-F655ED33F9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5500" y="2585122"/>
            <a:ext cx="16002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4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B3235-9070-9518-FE92-8AF327AE0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A1A5E65-352D-0123-8EDC-EBBCB338330A}"/>
              </a:ext>
            </a:extLst>
          </p:cNvPr>
          <p:cNvSpPr/>
          <p:nvPr/>
        </p:nvSpPr>
        <p:spPr>
          <a:xfrm>
            <a:off x="0" y="0"/>
            <a:ext cx="40767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C19E06D-4945-45F4-4151-1C9DFAF9FF62}"/>
              </a:ext>
            </a:extLst>
          </p:cNvPr>
          <p:cNvSpPr/>
          <p:nvPr/>
        </p:nvSpPr>
        <p:spPr>
          <a:xfrm>
            <a:off x="4076700" y="0"/>
            <a:ext cx="40767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49A629-8E0F-8C25-3846-D79B876E6207}"/>
              </a:ext>
            </a:extLst>
          </p:cNvPr>
          <p:cNvSpPr/>
          <p:nvPr/>
        </p:nvSpPr>
        <p:spPr>
          <a:xfrm>
            <a:off x="8153400" y="0"/>
            <a:ext cx="40767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CBF386FD-BA73-AE08-7534-B1C6F7C26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" y="3429000"/>
            <a:ext cx="3149600" cy="1042773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64E52E00-6082-5666-E96E-4F015CA8F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250" y="3467837"/>
            <a:ext cx="2895600" cy="1034143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1E714322-626D-ECD2-FCDB-CCECFD699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0950" y="3429000"/>
            <a:ext cx="2603500" cy="95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03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7A321-0673-66FD-6BE1-322BE5032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5F4146-1919-6AB4-B137-B58828E518CC}"/>
              </a:ext>
            </a:extLst>
          </p:cNvPr>
          <p:cNvSpPr/>
          <p:nvPr/>
        </p:nvSpPr>
        <p:spPr>
          <a:xfrm>
            <a:off x="0" y="0"/>
            <a:ext cx="8293096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Outil d’écoute des médias sociaux</a:t>
            </a:r>
          </a:p>
          <a:p>
            <a:pPr algn="ctr"/>
            <a:r>
              <a:rPr lang="fr-FR" dirty="0"/>
              <a:t>Se base sur les mentions en lignes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Outil de veille globale</a:t>
            </a:r>
          </a:p>
          <a:p>
            <a:pPr algn="ctr"/>
            <a:r>
              <a:rPr lang="fr-FR" dirty="0"/>
              <a:t>Adapté pour une marque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Analyse de sentiments</a:t>
            </a:r>
          </a:p>
          <a:p>
            <a:pPr algn="ctr"/>
            <a:r>
              <a:rPr lang="fr-FR" dirty="0"/>
              <a:t>Analyse de sujets</a:t>
            </a:r>
          </a:p>
          <a:p>
            <a:pPr algn="ctr"/>
            <a:r>
              <a:rPr lang="fr-FR" dirty="0"/>
              <a:t>Utilisation de l’IA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9DF3E1-E34E-14DB-115C-4B98DB0757A3}"/>
              </a:ext>
            </a:extLst>
          </p:cNvPr>
          <p:cNvSpPr/>
          <p:nvPr/>
        </p:nvSpPr>
        <p:spPr>
          <a:xfrm>
            <a:off x="10261600" y="0"/>
            <a:ext cx="19685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95AE87C-71F8-C2C0-A92C-29D1FE029FB9}"/>
              </a:ext>
            </a:extLst>
          </p:cNvPr>
          <p:cNvSpPr/>
          <p:nvPr/>
        </p:nvSpPr>
        <p:spPr>
          <a:xfrm>
            <a:off x="8293098" y="0"/>
            <a:ext cx="19685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E3B01394-CB23-C95F-5026-14099C475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2" y="387239"/>
            <a:ext cx="4686298" cy="1551545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7B7A8DDD-0F9A-3BF8-DF89-0E007ED9A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829547" y="4595255"/>
            <a:ext cx="2895600" cy="1034143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ECD2F9C9-9CA9-6787-C4AC-9A6A79F40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44099" y="4781842"/>
            <a:ext cx="2603500" cy="95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46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457D49-50FD-988F-5ABA-17A71C5EA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4871A21-714F-811C-9FB9-E0CB617DD42F}"/>
              </a:ext>
            </a:extLst>
          </p:cNvPr>
          <p:cNvSpPr/>
          <p:nvPr/>
        </p:nvSpPr>
        <p:spPr>
          <a:xfrm>
            <a:off x="0" y="0"/>
            <a:ext cx="19685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D71EC7-4D80-C13B-0645-6F5D4EF6F935}"/>
              </a:ext>
            </a:extLst>
          </p:cNvPr>
          <p:cNvSpPr/>
          <p:nvPr/>
        </p:nvSpPr>
        <p:spPr>
          <a:xfrm>
            <a:off x="10261600" y="0"/>
            <a:ext cx="19685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B02F9-A10A-F160-B1A6-D2C1AAEC022E}"/>
              </a:ext>
            </a:extLst>
          </p:cNvPr>
          <p:cNvSpPr/>
          <p:nvPr/>
        </p:nvSpPr>
        <p:spPr>
          <a:xfrm>
            <a:off x="1968500" y="0"/>
            <a:ext cx="829309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Spécialisé pour les commentaires You Tube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Analyse de sentiment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Détection de sujets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Identification des commentaires importants auxquels il faut répondre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Adapté pour les influenceurs</a:t>
            </a:r>
          </a:p>
          <a:p>
            <a:pPr algn="ctr"/>
            <a:r>
              <a:rPr lang="fr-FR" dirty="0" err="1">
                <a:solidFill>
                  <a:schemeClr val="tx1"/>
                </a:solidFill>
              </a:rPr>
              <a:t>Intéractif</a:t>
            </a:r>
            <a:r>
              <a:rPr lang="fr-FR" dirty="0">
                <a:solidFill>
                  <a:schemeClr val="tx1"/>
                </a:solidFill>
              </a:rPr>
              <a:t> </a:t>
            </a:r>
          </a:p>
          <a:p>
            <a:pPr algn="ctr"/>
            <a:endParaRPr lang="fr-FR" dirty="0">
              <a:solidFill>
                <a:schemeClr val="tx1"/>
              </a:solidFill>
            </a:endParaRPr>
          </a:p>
          <a:p>
            <a:pPr algn="ctr"/>
            <a:r>
              <a:rPr lang="fr-FR" dirty="0">
                <a:solidFill>
                  <a:schemeClr val="tx1"/>
                </a:solidFill>
              </a:rPr>
              <a:t>Les fonctionnalités incluant l’IA non accessibles dans la version gratuite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Ne semble pas largement utilisé</a:t>
            </a:r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D6E27C0B-7B20-6401-140E-0D73E306B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627411" y="4595254"/>
            <a:ext cx="3123536" cy="1034144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B475505D-31FB-3E64-6874-3E77A82D8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315355"/>
            <a:ext cx="3403600" cy="1215572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85A6B6C1-266D-A202-CC38-78A11021B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44099" y="4781842"/>
            <a:ext cx="2603500" cy="95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543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1116A-349B-5981-3D5F-207307747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97C41AA-2CF9-C36E-67D3-0B18B70656A9}"/>
              </a:ext>
            </a:extLst>
          </p:cNvPr>
          <p:cNvSpPr/>
          <p:nvPr/>
        </p:nvSpPr>
        <p:spPr>
          <a:xfrm>
            <a:off x="0" y="0"/>
            <a:ext cx="19685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12A299-EB35-5796-888B-E0F52C847374}"/>
              </a:ext>
            </a:extLst>
          </p:cNvPr>
          <p:cNvSpPr/>
          <p:nvPr/>
        </p:nvSpPr>
        <p:spPr>
          <a:xfrm>
            <a:off x="3937000" y="0"/>
            <a:ext cx="82931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Analyse de sentiment 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Détection d’émotion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Détection de sujets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Analyse temporelle de la vidéo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4E652DE-5FF7-6E31-F25B-76D51CF42B80}"/>
              </a:ext>
            </a:extLst>
          </p:cNvPr>
          <p:cNvSpPr/>
          <p:nvPr/>
        </p:nvSpPr>
        <p:spPr>
          <a:xfrm>
            <a:off x="1968500" y="0"/>
            <a:ext cx="19685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A42B10B9-DCEA-0735-6D19-860E146FA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627411" y="4595254"/>
            <a:ext cx="3123536" cy="1034144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1705EBBC-B139-42DF-7941-91A906188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389579" y="4767281"/>
            <a:ext cx="2750126" cy="982188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85146AE1-0E41-4DB9-8B78-658F9603C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800" y="362243"/>
            <a:ext cx="2603500" cy="95306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74B5441-8122-607E-4764-B7279D7ADFC0}"/>
              </a:ext>
            </a:extLst>
          </p:cNvPr>
          <p:cNvSpPr/>
          <p:nvPr/>
        </p:nvSpPr>
        <p:spPr>
          <a:xfrm>
            <a:off x="12911363" y="-40135"/>
            <a:ext cx="2872058" cy="6858000"/>
          </a:xfrm>
          <a:prstGeom prst="rect">
            <a:avLst/>
          </a:prstGeom>
          <a:solidFill>
            <a:srgbClr val="FF26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 descr="Une image contenant Graphique, symbole, logo, clipart&#10;&#10;Le contenu généré par l’IA peut être incorrect.">
            <a:extLst>
              <a:ext uri="{FF2B5EF4-FFF2-40B4-BE49-F238E27FC236}">
                <a16:creationId xmlns:a16="http://schemas.microsoft.com/office/drawing/2014/main" id="{9F0364CF-3F9D-B796-1F18-A3A1F89AFB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76304" y="362243"/>
            <a:ext cx="1807117" cy="180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10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5F3C5-1F27-C281-4C34-D13D7EE9A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4660F44-F341-B841-9238-05A1E3A6EC34}"/>
              </a:ext>
            </a:extLst>
          </p:cNvPr>
          <p:cNvSpPr/>
          <p:nvPr/>
        </p:nvSpPr>
        <p:spPr>
          <a:xfrm>
            <a:off x="5905498" y="0"/>
            <a:ext cx="6286500" cy="6858000"/>
          </a:xfrm>
          <a:prstGeom prst="rect">
            <a:avLst/>
          </a:prstGeom>
          <a:solidFill>
            <a:srgbClr val="FF26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Ma solution 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YOU REVIEW</a:t>
            </a:r>
          </a:p>
          <a:p>
            <a:pPr algn="ctr"/>
            <a:endParaRPr lang="fr-FR" dirty="0">
              <a:solidFill>
                <a:schemeClr val="tx1"/>
              </a:solidFill>
            </a:endParaRPr>
          </a:p>
          <a:p>
            <a:pPr algn="ctr"/>
            <a:r>
              <a:rPr lang="fr-FR" dirty="0">
                <a:solidFill>
                  <a:schemeClr val="tx1"/>
                </a:solidFill>
              </a:rPr>
              <a:t>Ciblée et adapté pour les influenceurs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Spécialisé en langue française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C8FE07C-15FC-BAFF-5FAC-223A0ADF2E95}"/>
              </a:ext>
            </a:extLst>
          </p:cNvPr>
          <p:cNvSpPr/>
          <p:nvPr/>
        </p:nvSpPr>
        <p:spPr>
          <a:xfrm>
            <a:off x="0" y="0"/>
            <a:ext cx="19685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CCD388-29CE-BB76-97CE-6A0B8305EAE7}"/>
              </a:ext>
            </a:extLst>
          </p:cNvPr>
          <p:cNvSpPr/>
          <p:nvPr/>
        </p:nvSpPr>
        <p:spPr>
          <a:xfrm>
            <a:off x="3937000" y="0"/>
            <a:ext cx="19685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DB66AC-5710-0AC8-6217-CFEBC39E7B89}"/>
              </a:ext>
            </a:extLst>
          </p:cNvPr>
          <p:cNvSpPr/>
          <p:nvPr/>
        </p:nvSpPr>
        <p:spPr>
          <a:xfrm>
            <a:off x="1968500" y="0"/>
            <a:ext cx="19685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Police, texte, Graphique, logo&#10;&#10;Le contenu généré par l’IA peut être incorrect.">
            <a:extLst>
              <a:ext uri="{FF2B5EF4-FFF2-40B4-BE49-F238E27FC236}">
                <a16:creationId xmlns:a16="http://schemas.microsoft.com/office/drawing/2014/main" id="{387B188D-6EBE-8B31-0648-47C03EB0A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627411" y="4595254"/>
            <a:ext cx="3123536" cy="1034144"/>
          </a:xfrm>
          <a:prstGeom prst="rect">
            <a:avLst/>
          </a:prstGeom>
        </p:spPr>
      </p:pic>
      <p:pic>
        <p:nvPicPr>
          <p:cNvPr id="16" name="Image 15" descr="Une image contenant Police, Graphique, logo, blanc&#10;&#10;Le contenu généré par l’IA peut être incorrect.">
            <a:extLst>
              <a:ext uri="{FF2B5EF4-FFF2-40B4-BE49-F238E27FC236}">
                <a16:creationId xmlns:a16="http://schemas.microsoft.com/office/drawing/2014/main" id="{2805C1EF-C07B-2E43-1CD7-B88578848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389579" y="4767281"/>
            <a:ext cx="2750126" cy="982188"/>
          </a:xfrm>
          <a:prstGeom prst="rect">
            <a:avLst/>
          </a:prstGeom>
        </p:spPr>
      </p:pic>
      <p:pic>
        <p:nvPicPr>
          <p:cNvPr id="26" name="Image 25" descr="Une image contenant Police, logo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87C11C56-4AFA-50C4-F0B7-576618003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619499" y="4855154"/>
            <a:ext cx="2603500" cy="953067"/>
          </a:xfrm>
          <a:prstGeom prst="rect">
            <a:avLst/>
          </a:prstGeom>
        </p:spPr>
      </p:pic>
      <p:pic>
        <p:nvPicPr>
          <p:cNvPr id="4" name="Image 3" descr="Une image contenant Graphique, symbole, logo, clipart&#10;&#10;Le contenu généré par l’IA peut être incorrect.">
            <a:extLst>
              <a:ext uri="{FF2B5EF4-FFF2-40B4-BE49-F238E27FC236}">
                <a16:creationId xmlns:a16="http://schemas.microsoft.com/office/drawing/2014/main" id="{129BFAFB-0AD1-28C9-01AF-6973DF573A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6691" y="200102"/>
            <a:ext cx="1807117" cy="1807117"/>
          </a:xfrm>
          <a:prstGeom prst="rect">
            <a:avLst/>
          </a:prstGeom>
        </p:spPr>
      </p:pic>
      <p:pic>
        <p:nvPicPr>
          <p:cNvPr id="5" name="Image 4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6A7ED5E8-3B38-770D-DB87-1F3F9E776E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61626" y="6674094"/>
            <a:ext cx="3458464" cy="3458464"/>
          </a:xfrm>
          <a:prstGeom prst="rect">
            <a:avLst/>
          </a:prstGeom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BFC1FEB4-E89E-9F4D-2F7B-63C593853091}"/>
              </a:ext>
            </a:extLst>
          </p:cNvPr>
          <p:cNvGrpSpPr/>
          <p:nvPr/>
        </p:nvGrpSpPr>
        <p:grpSpPr>
          <a:xfrm>
            <a:off x="622715" y="-2129175"/>
            <a:ext cx="12915068" cy="1107996"/>
            <a:chOff x="628648" y="659898"/>
            <a:chExt cx="13909550" cy="1107996"/>
          </a:xfrm>
        </p:grpSpPr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0EDCF850-C5AB-2DAD-8B0D-7E5B59F9BDE4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43CB25B6-3828-584A-8A44-B47D4FB7F5F2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D1AAB079-83AA-8041-3DC1-64266ED70D73}"/>
              </a:ext>
            </a:extLst>
          </p:cNvPr>
          <p:cNvSpPr txBox="1"/>
          <p:nvPr/>
        </p:nvSpPr>
        <p:spPr>
          <a:xfrm>
            <a:off x="3878543" y="7575230"/>
            <a:ext cx="8210530" cy="34163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 vlogs d’aout c’est une vidéo tous les soirs pendant tout le mois</a:t>
            </a:r>
          </a:p>
          <a:p>
            <a:r>
              <a:rPr lang="fr-FR" sz="2400" dirty="0">
                <a:solidFill>
                  <a:schemeClr val="tx2"/>
                </a:solidFill>
              </a:rPr>
              <a:t>Donc un rythme soutenu qui ne laisse pas vraiment le temps pour l’analyse des retours.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La parution quotidienne permettra de tester l’outil en temps réel pour l’équipe de développement.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Répondre au besoin d’analyse post diffusion, dès septembre. </a:t>
            </a:r>
          </a:p>
        </p:txBody>
      </p:sp>
    </p:spTree>
    <p:extLst>
      <p:ext uri="{BB962C8B-B14F-4D97-AF65-F5344CB8AC3E}">
        <p14:creationId xmlns:p14="http://schemas.microsoft.com/office/powerpoint/2010/main" val="3039888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B78AED-CF5C-B60E-58AA-FE41B9E3E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DC15E1E0-AC1E-7316-CD76-6A171CFEC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01B700B2-6802-FDB1-B8CA-04ECA9D90EDA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68158855-0E0B-51DD-6BDA-45941229594E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6CCDE9E7-5062-73A8-F364-074150314A87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077A828A-879C-757A-4518-41EE590F0E2D}"/>
              </a:ext>
            </a:extLst>
          </p:cNvPr>
          <p:cNvGrpSpPr/>
          <p:nvPr/>
        </p:nvGrpSpPr>
        <p:grpSpPr>
          <a:xfrm>
            <a:off x="4672280" y="1558950"/>
            <a:ext cx="6116826" cy="1298462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7427CFCE-9181-5AC5-3848-93F26C612189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B66B74FD-6F64-C4AA-49EC-0D29130DAE50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974567BB-13DB-3ED8-D238-E4BE7C76B44E}"/>
              </a:ext>
            </a:extLst>
          </p:cNvPr>
          <p:cNvGrpSpPr/>
          <p:nvPr/>
        </p:nvGrpSpPr>
        <p:grpSpPr>
          <a:xfrm>
            <a:off x="12548123" y="2335690"/>
            <a:ext cx="7999121" cy="3458464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C3F9C517-3265-2DF9-AD27-BB33FE3182A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EDD3F027-818D-D9BE-2D87-1225C470AE0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05F27DEA-5200-3797-466D-6B5049FE6AE6}"/>
              </a:ext>
            </a:extLst>
          </p:cNvPr>
          <p:cNvGrpSpPr/>
          <p:nvPr/>
        </p:nvGrpSpPr>
        <p:grpSpPr>
          <a:xfrm>
            <a:off x="28320210" y="2555972"/>
            <a:ext cx="6250680" cy="1504789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C18EC5B6-6798-A755-AB2E-8CAC22FF493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50A94491-B5A4-3740-D89C-42188D13417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50D892AE-93EE-6DAA-5642-D47683F71ED5}"/>
              </a:ext>
            </a:extLst>
          </p:cNvPr>
          <p:cNvGrpSpPr/>
          <p:nvPr/>
        </p:nvGrpSpPr>
        <p:grpSpPr>
          <a:xfrm>
            <a:off x="40386326" y="2335690"/>
            <a:ext cx="6250680" cy="1504789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7D9A0F32-623C-246D-7FCB-4486F0F6D7F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83AC7BCA-FA8E-60F9-E724-39E0EF9E845E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F5170DF6-A948-4EAC-6534-D67535740F2E}"/>
              </a:ext>
            </a:extLst>
          </p:cNvPr>
          <p:cNvSpPr txBox="1"/>
          <p:nvPr/>
        </p:nvSpPr>
        <p:spPr>
          <a:xfrm>
            <a:off x="3580318" y="3191146"/>
            <a:ext cx="8210530" cy="34163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 vlogs d’aout c’est une vidéo tous les soirs pendant tout le mois</a:t>
            </a:r>
          </a:p>
          <a:p>
            <a:r>
              <a:rPr lang="fr-FR" sz="2400" dirty="0">
                <a:solidFill>
                  <a:schemeClr val="tx2"/>
                </a:solidFill>
              </a:rPr>
              <a:t>Donc un rythme soutenu qui ne laisse pas vraiment le temps pour l’analyse des retours.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La parution quotidienne permettra de tester l’outil en temps réel pour l’équipe de développement.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Répondre au besoin d’analyse post diffusion, dès septembre.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B2E9DD2-F1E0-4B80-AB66-8B50E9E59CB0}"/>
              </a:ext>
            </a:extLst>
          </p:cNvPr>
          <p:cNvSpPr txBox="1"/>
          <p:nvPr/>
        </p:nvSpPr>
        <p:spPr>
          <a:xfrm>
            <a:off x="3625426" y="8690616"/>
            <a:ext cx="8210530" cy="193899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Les commentaires doivent être extrait de You tube, ici grâce à l’API.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données d’entrainements doivent être adaptées, similaire à nos données réelles</a:t>
            </a:r>
          </a:p>
        </p:txBody>
      </p:sp>
    </p:spTree>
    <p:extLst>
      <p:ext uri="{BB962C8B-B14F-4D97-AF65-F5344CB8AC3E}">
        <p14:creationId xmlns:p14="http://schemas.microsoft.com/office/powerpoint/2010/main" val="2810313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CB8E9E-AC21-D874-C897-DA403E000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5B574D26-008A-CEA6-8655-D22B68ABA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C9103207-5811-9EBD-761C-3B3F3F36CC7F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1A0D9040-88F2-AFFA-CFAD-B14A8648F7D0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B8778AC0-325D-9579-29EE-B29CFC792F55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6AD113B-B7F4-6919-934A-9D88DC06EB5B}"/>
              </a:ext>
            </a:extLst>
          </p:cNvPr>
          <p:cNvGrpSpPr/>
          <p:nvPr/>
        </p:nvGrpSpPr>
        <p:grpSpPr>
          <a:xfrm>
            <a:off x="-9725106" y="2335690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28222A06-E852-1A07-DCDA-18AFA608100B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C2171ECD-4F86-9949-430B-407B00356CA5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29331F67-D436-F794-EEF3-6CC92555A827}"/>
              </a:ext>
            </a:extLst>
          </p:cNvPr>
          <p:cNvGrpSpPr/>
          <p:nvPr/>
        </p:nvGrpSpPr>
        <p:grpSpPr>
          <a:xfrm>
            <a:off x="4775200" y="1693436"/>
            <a:ext cx="6709242" cy="1107997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C1083E2F-AC39-F345-C4D9-533DCD68753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DE39ADEA-5C45-2792-6659-22EF08F2668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97B1D13D-E3D5-A098-1F99-B67ED3BEC95C}"/>
              </a:ext>
            </a:extLst>
          </p:cNvPr>
          <p:cNvGrpSpPr/>
          <p:nvPr/>
        </p:nvGrpSpPr>
        <p:grpSpPr>
          <a:xfrm>
            <a:off x="13019526" y="2335690"/>
            <a:ext cx="7819183" cy="3458464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5811CC3D-36F1-F41D-0B11-11318D887AC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271052A8-910A-969B-56A0-AD316EDC578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6BB5C689-FF63-42E8-F24A-64E894F6C126}"/>
              </a:ext>
            </a:extLst>
          </p:cNvPr>
          <p:cNvGrpSpPr/>
          <p:nvPr/>
        </p:nvGrpSpPr>
        <p:grpSpPr>
          <a:xfrm>
            <a:off x="40386326" y="2335690"/>
            <a:ext cx="6250680" cy="1504789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1CD75454-F5A7-D358-8E5C-C3093E0D96E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AF82A943-1921-05AE-0957-B387DE0E9CE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CADAE9AA-2D66-8E40-F5BF-8710F4431BC3}"/>
              </a:ext>
            </a:extLst>
          </p:cNvPr>
          <p:cNvSpPr txBox="1"/>
          <p:nvPr/>
        </p:nvSpPr>
        <p:spPr>
          <a:xfrm>
            <a:off x="3580318" y="3191146"/>
            <a:ext cx="8210530" cy="193899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Les commentaires doivent être extrait de You tube, ici grâce à l’API.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données d’entrainements doivent être adaptées, similaire à nos données réelles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4D07BCF-A68F-FEDA-2078-3A32B12B5E3E}"/>
              </a:ext>
            </a:extLst>
          </p:cNvPr>
          <p:cNvSpPr txBox="1"/>
          <p:nvPr/>
        </p:nvSpPr>
        <p:spPr>
          <a:xfrm>
            <a:off x="3580318" y="7477396"/>
            <a:ext cx="8210530" cy="26776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Vigilance au niveau de la réglementation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commentaires sont des données à caractères sensibles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traitements sont donc soumis à certaines règles et doivent s’inscrire dans un cadre légale adapté, ici l’intérêt légitime. </a:t>
            </a:r>
          </a:p>
        </p:txBody>
      </p:sp>
    </p:spTree>
    <p:extLst>
      <p:ext uri="{BB962C8B-B14F-4D97-AF65-F5344CB8AC3E}">
        <p14:creationId xmlns:p14="http://schemas.microsoft.com/office/powerpoint/2010/main" val="393235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15C335-417F-03D8-AD51-406CA9890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F5DE826-FC17-3881-1EE4-C279547F6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CC271D68-2F37-5037-D013-5E7B6168A817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7AB037DD-9F61-8DDD-1E55-E724237D9B17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7F0F488B-E23B-90C2-77AC-8C0E21211932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C42BD0EF-04AC-A7F5-1CDF-3C444BE5DC28}"/>
              </a:ext>
            </a:extLst>
          </p:cNvPr>
          <p:cNvGrpSpPr/>
          <p:nvPr/>
        </p:nvGrpSpPr>
        <p:grpSpPr>
          <a:xfrm>
            <a:off x="-9725106" y="2335690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CB706485-E379-67B4-CC99-746637143C9B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B3570AA7-9ABB-1A27-914B-6793120B2CFE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08BAF09F-0CCC-E49D-85AA-79EC9CF005EC}"/>
              </a:ext>
            </a:extLst>
          </p:cNvPr>
          <p:cNvGrpSpPr/>
          <p:nvPr/>
        </p:nvGrpSpPr>
        <p:grpSpPr>
          <a:xfrm>
            <a:off x="4775200" y="1693436"/>
            <a:ext cx="6709242" cy="1107997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B15CC57-7D6C-E3AB-8180-3D201CCF7F1F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A534008D-AA33-B9C6-437C-005670F4F77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Analyse automatisée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53F2C392-F3D8-DC35-ED46-2FBCDF441225}"/>
              </a:ext>
            </a:extLst>
          </p:cNvPr>
          <p:cNvGrpSpPr/>
          <p:nvPr/>
        </p:nvGrpSpPr>
        <p:grpSpPr>
          <a:xfrm>
            <a:off x="13019526" y="2335690"/>
            <a:ext cx="7819183" cy="3458464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B393C4F2-7193-2538-684D-AA68401E600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A286BF26-DF11-57A3-4800-BEE063E27FB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8F8CF54D-F0E3-228F-85B7-D7E756F1A69D}"/>
              </a:ext>
            </a:extLst>
          </p:cNvPr>
          <p:cNvGrpSpPr/>
          <p:nvPr/>
        </p:nvGrpSpPr>
        <p:grpSpPr>
          <a:xfrm>
            <a:off x="40386326" y="2335690"/>
            <a:ext cx="6250680" cy="1504789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BC2E5672-3A65-332B-3C0A-A7DDE064CDC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33D20DF3-7A90-DEBE-AF24-762B7738A7C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39287D4F-971D-5692-F1C1-2ABB4E1B387D}"/>
              </a:ext>
            </a:extLst>
          </p:cNvPr>
          <p:cNvSpPr txBox="1"/>
          <p:nvPr/>
        </p:nvSpPr>
        <p:spPr>
          <a:xfrm>
            <a:off x="3580318" y="3191146"/>
            <a:ext cx="8210530" cy="46166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endParaRPr lang="fr-FR" sz="2400" dirty="0">
              <a:solidFill>
                <a:schemeClr val="tx2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689A3DC-3928-3D0F-755F-5F67391439A9}"/>
              </a:ext>
            </a:extLst>
          </p:cNvPr>
          <p:cNvSpPr txBox="1"/>
          <p:nvPr/>
        </p:nvSpPr>
        <p:spPr>
          <a:xfrm>
            <a:off x="3580318" y="7477396"/>
            <a:ext cx="8210530" cy="26776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Vigilance au niveau de la réglementation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commentaires sont des données à caractères sensibles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traitements sont donc soumis à certaines règles et doivent s’inscrire dans un cadre légale adapté, ici l’intérêt légitime. </a:t>
            </a:r>
          </a:p>
        </p:txBody>
      </p:sp>
    </p:spTree>
    <p:extLst>
      <p:ext uri="{BB962C8B-B14F-4D97-AF65-F5344CB8AC3E}">
        <p14:creationId xmlns:p14="http://schemas.microsoft.com/office/powerpoint/2010/main" val="27333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E09080C-FDA2-D815-65BD-9D0940841526}"/>
              </a:ext>
            </a:extLst>
          </p:cNvPr>
          <p:cNvSpPr/>
          <p:nvPr/>
        </p:nvSpPr>
        <p:spPr>
          <a:xfrm>
            <a:off x="482600" y="508000"/>
            <a:ext cx="11137900" cy="5892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18D762A-C62E-3473-CF82-1719F87F4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Zoom de résumé 4">
                <a:extLst>
                  <a:ext uri="{FF2B5EF4-FFF2-40B4-BE49-F238E27FC236}">
                    <a16:creationId xmlns:a16="http://schemas.microsoft.com/office/drawing/2014/main" id="{3B4B0787-E19E-C5E4-B223-BA3C61689E0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9778828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powerpoint/2016/summaryzoom">
                <psuz:summaryZm>
                  <psuz:summaryZmObj sectionId="{D37B1D95-12E7-1648-976F-B801436EB5C5}">
                    <psuz:zmPr id="{E6804165-886F-8B4D-81B3-A72CEBFD1BB2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711460" y="152297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6D80F073-7ECF-9F4C-B5DE-182BF04F63B5}">
                    <psuz:zmPr id="{1710F3CB-9EBF-1742-8ADE-967895B99246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23070" y="152297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70B3A894-0101-AB42-A2B5-E9CB06D23E2C}">
                    <psuz:zmPr id="{9BBA01CC-EE1B-BA41-8701-94E75FA1331C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711460" y="2240939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DC7BF490-5EFE-BC4A-ADE6-F87922889376}">
                    <psuz:zmPr id="{36DE2944-E55C-BF4E-916C-F1F16EA306FD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23070" y="2240939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Zoom de résumé 4">
                <a:extLst>
                  <a:ext uri="{FF2B5EF4-FFF2-40B4-BE49-F238E27FC236}">
                    <a16:creationId xmlns:a16="http://schemas.microsoft.com/office/drawing/2014/main" id="{3B4B0787-E19E-C5E4-B223-BA3C61689E00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38200" y="1825625"/>
                <a:ext cx="10515600" cy="4351338"/>
                <a:chOff x="838200" y="1825625"/>
                <a:chExt cx="10515600" cy="4351338"/>
              </a:xfrm>
            </p:grpSpPr>
            <p:pic>
              <p:nvPicPr>
                <p:cNvPr id="3" name="Image 3">
                  <a:hlinkClick r:id="rId6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549660" y="1977922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4" name="Image 4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61270" y="1977922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6" name="Image 6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549660" y="4066564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7" name="Image 7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161270" y="4066564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  <p:pic>
        <p:nvPicPr>
          <p:cNvPr id="14" name="Image 13" descr="Une image contenant dessin humoristique, clipart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49BEE61D-A7CF-85BA-ED04-28B68630FD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94700" y="3060700"/>
            <a:ext cx="37973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237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1076AF-3449-8660-5E72-C8EBB7A38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D3C81125-A67A-9372-8FD1-3E7D51E16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7039289C-1DF8-17D9-0DAA-EB5D7D1D1823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B952D71D-6B73-4BA2-D8D0-BC67A8ADC7D0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63105F21-A88D-681D-046F-D3BB8A012C2D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5136C4-BF1A-00B5-4DBA-2999AC083ABC}"/>
              </a:ext>
            </a:extLst>
          </p:cNvPr>
          <p:cNvGrpSpPr/>
          <p:nvPr/>
        </p:nvGrpSpPr>
        <p:grpSpPr>
          <a:xfrm>
            <a:off x="-17842135" y="2555971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30DC9EA8-EF86-85E9-19D4-0AF6E598F3F4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3639236A-EAA8-EF3D-0A57-A96F49771618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4733D1C5-2B3A-AAD8-496F-7B7A4C9A6258}"/>
              </a:ext>
            </a:extLst>
          </p:cNvPr>
          <p:cNvGrpSpPr/>
          <p:nvPr/>
        </p:nvGrpSpPr>
        <p:grpSpPr>
          <a:xfrm>
            <a:off x="-8955579" y="2555971"/>
            <a:ext cx="7911253" cy="4093437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563FC46E-8816-4B88-BA12-530CE04037F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A22585E5-5E39-C075-342F-C94A9D0C5AD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92D5FB72-2DD4-9F13-EDF3-5CB66D6DED6B}"/>
              </a:ext>
            </a:extLst>
          </p:cNvPr>
          <p:cNvGrpSpPr/>
          <p:nvPr/>
        </p:nvGrpSpPr>
        <p:grpSpPr>
          <a:xfrm>
            <a:off x="5172395" y="1899665"/>
            <a:ext cx="5864358" cy="1107996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91011001-AD4E-B2C2-EA26-7D713E7C667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0EC0F30C-433A-AC30-AAA3-DD837A234C7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8EA26BCD-0170-E7C5-FC86-53EDDF297807}"/>
              </a:ext>
            </a:extLst>
          </p:cNvPr>
          <p:cNvGrpSpPr/>
          <p:nvPr/>
        </p:nvGrpSpPr>
        <p:grpSpPr>
          <a:xfrm>
            <a:off x="13120577" y="2703967"/>
            <a:ext cx="8690469" cy="3725386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F56FDD24-A807-DCA5-176C-3A88D6813E3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1590A6EB-670B-4417-0730-676E979B4436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FC03404F-D09E-F6CE-E4C9-2EF96B94E8F7}"/>
              </a:ext>
            </a:extLst>
          </p:cNvPr>
          <p:cNvSpPr txBox="1"/>
          <p:nvPr/>
        </p:nvSpPr>
        <p:spPr>
          <a:xfrm>
            <a:off x="3580318" y="3191146"/>
            <a:ext cx="8210530" cy="26776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Vigilance au niveau de la réglementation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commentaires sont des données à caractères sensibles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Les traitements sont donc soumis à certaines règles et doivent s’inscrire dans un cadre légale adapté, ici l’intérêt légitime.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A4CE8E3-D5D7-3BC4-9F9F-9EB15DF258BF}"/>
              </a:ext>
            </a:extLst>
          </p:cNvPr>
          <p:cNvSpPr txBox="1"/>
          <p:nvPr/>
        </p:nvSpPr>
        <p:spPr>
          <a:xfrm>
            <a:off x="3580318" y="6982456"/>
            <a:ext cx="8210530" cy="34163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 vlogs d’aout c’est une vidéo tous les soirs pendant tout le mois</a:t>
            </a:r>
          </a:p>
          <a:p>
            <a:r>
              <a:rPr lang="fr-FR" sz="2400" dirty="0">
                <a:solidFill>
                  <a:schemeClr val="tx2"/>
                </a:solidFill>
              </a:rPr>
              <a:t>Donc un rythme soutenu qui ne laisse pas vraiment le temps pour l’analyse des retours.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La parution quotidienne permettra de tester l’outil en temps réel pour l’équipe de développement.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Répondre au besoin d’analyse post diffusion, dès septembre. 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5908670A-A26E-A777-CE80-912843BDDA54}"/>
              </a:ext>
            </a:extLst>
          </p:cNvPr>
          <p:cNvGrpSpPr/>
          <p:nvPr/>
        </p:nvGrpSpPr>
        <p:grpSpPr>
          <a:xfrm>
            <a:off x="-26688181" y="2794027"/>
            <a:ext cx="8778240" cy="3458464"/>
            <a:chOff x="4901475" y="4381500"/>
            <a:chExt cx="4629150" cy="1428750"/>
          </a:xfrm>
        </p:grpSpPr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97B49E3C-6D3A-AEE0-853A-1D10BCD8771F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 : avec coins rognés en diagonale 21">
              <a:extLst>
                <a:ext uri="{FF2B5EF4-FFF2-40B4-BE49-F238E27FC236}">
                  <a16:creationId xmlns:a16="http://schemas.microsoft.com/office/drawing/2014/main" id="{74100D98-7D98-D0E5-6806-BC07181C8AF8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992571E3-EEE4-191F-0CD6-B49CD11DBB40}"/>
              </a:ext>
            </a:extLst>
          </p:cNvPr>
          <p:cNvGrpSpPr/>
          <p:nvPr/>
        </p:nvGrpSpPr>
        <p:grpSpPr>
          <a:xfrm>
            <a:off x="-17801625" y="2794027"/>
            <a:ext cx="7911253" cy="4093437"/>
            <a:chOff x="5562600" y="4381500"/>
            <a:chExt cx="4629150" cy="1428750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D98C1BB8-8CB7-C067-DAD9-F4C2AC759794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Rectangle : avec coins rognés en diagonale 24">
              <a:extLst>
                <a:ext uri="{FF2B5EF4-FFF2-40B4-BE49-F238E27FC236}">
                  <a16:creationId xmlns:a16="http://schemas.microsoft.com/office/drawing/2014/main" id="{84B5BD27-87E5-2100-7DDD-76DA6FEF9B9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A459585F-C08D-3612-A133-AA4E1D1D2963}"/>
              </a:ext>
            </a:extLst>
          </p:cNvPr>
          <p:cNvGrpSpPr/>
          <p:nvPr/>
        </p:nvGrpSpPr>
        <p:grpSpPr>
          <a:xfrm>
            <a:off x="-9495541" y="3335956"/>
            <a:ext cx="9296158" cy="3551508"/>
            <a:chOff x="5562600" y="4381500"/>
            <a:chExt cx="4629150" cy="1428750"/>
          </a:xfrm>
        </p:grpSpPr>
        <p:sp>
          <p:nvSpPr>
            <p:cNvPr id="27" name="Rectangle : coins arrondis 26">
              <a:extLst>
                <a:ext uri="{FF2B5EF4-FFF2-40B4-BE49-F238E27FC236}">
                  <a16:creationId xmlns:a16="http://schemas.microsoft.com/office/drawing/2014/main" id="{5B59CB50-CFEB-2411-9682-7794D647D57F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Rectangle : avec coins rognés en diagonale 27">
              <a:extLst>
                <a:ext uri="{FF2B5EF4-FFF2-40B4-BE49-F238E27FC236}">
                  <a16:creationId xmlns:a16="http://schemas.microsoft.com/office/drawing/2014/main" id="{C4DE497B-0F84-3A25-51AF-73AC6AC5CED3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1783F27-46A0-47CC-D91C-670896996641}"/>
              </a:ext>
            </a:extLst>
          </p:cNvPr>
          <p:cNvGrpSpPr/>
          <p:nvPr/>
        </p:nvGrpSpPr>
        <p:grpSpPr>
          <a:xfrm>
            <a:off x="-3197623" y="9857214"/>
            <a:ext cx="10321890" cy="3785652"/>
            <a:chOff x="4270579" y="847492"/>
            <a:chExt cx="10321890" cy="3785652"/>
          </a:xfrm>
        </p:grpSpPr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5ED18E94-FFB2-23AE-BB40-12E124FACD95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D3431204-5658-5A1C-7D95-A3A8CDA7650E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pic>
        <p:nvPicPr>
          <p:cNvPr id="32" name="Image 31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95FF59B3-7896-F052-DAE9-B36283014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7072" y="-6107450"/>
            <a:ext cx="573405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9E8081-5E8D-9A3F-A819-37B3D003B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6B6F7BB8-B862-906A-D2A0-F8D237B97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A1B68F93-B119-8FDE-B778-05F69F73F4F1}"/>
              </a:ext>
            </a:extLst>
          </p:cNvPr>
          <p:cNvGrpSpPr/>
          <p:nvPr/>
        </p:nvGrpSpPr>
        <p:grpSpPr>
          <a:xfrm>
            <a:off x="205509" y="0"/>
            <a:ext cx="12915068" cy="1107996"/>
            <a:chOff x="628648" y="659898"/>
            <a:chExt cx="13909550" cy="11079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818C8E24-C6DB-4DB5-D789-2D1C23504D89}"/>
                </a:ext>
              </a:extLst>
            </p:cNvPr>
            <p:cNvSpPr txBox="1"/>
            <p:nvPr/>
          </p:nvSpPr>
          <p:spPr>
            <a:xfrm>
              <a:off x="628648" y="659898"/>
              <a:ext cx="136168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EA08E329-1B55-148F-7CCB-08D62F8487CE}"/>
                </a:ext>
              </a:extLst>
            </p:cNvPr>
            <p:cNvSpPr txBox="1"/>
            <p:nvPr/>
          </p:nvSpPr>
          <p:spPr>
            <a:xfrm>
              <a:off x="715927" y="659898"/>
              <a:ext cx="1382227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Contraintes et points de vigilance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53EA97C0-2B41-A7D6-8122-2B1292F6959B}"/>
              </a:ext>
            </a:extLst>
          </p:cNvPr>
          <p:cNvGrpSpPr/>
          <p:nvPr/>
        </p:nvGrpSpPr>
        <p:grpSpPr>
          <a:xfrm>
            <a:off x="-26688181" y="2794027"/>
            <a:ext cx="8778240" cy="3458464"/>
            <a:chOff x="4901475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044E22A7-6E08-0145-EC33-77779283E681}"/>
                </a:ext>
              </a:extLst>
            </p:cNvPr>
            <p:cNvSpPr/>
            <p:nvPr/>
          </p:nvSpPr>
          <p:spPr>
            <a:xfrm rot="439884">
              <a:off x="4901475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B85B7B64-207B-617D-BF84-736D4C98350E}"/>
                </a:ext>
              </a:extLst>
            </p:cNvPr>
            <p:cNvSpPr/>
            <p:nvPr/>
          </p:nvSpPr>
          <p:spPr>
            <a:xfrm>
              <a:off x="5130074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C940A0F0-59A2-850C-9F90-D2EDE5D95346}"/>
              </a:ext>
            </a:extLst>
          </p:cNvPr>
          <p:cNvGrpSpPr/>
          <p:nvPr/>
        </p:nvGrpSpPr>
        <p:grpSpPr>
          <a:xfrm>
            <a:off x="-17801625" y="2794027"/>
            <a:ext cx="7911253" cy="4093437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BC0207B9-B995-5F76-8F49-EE200C24226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AC35F31A-2ED7-B6F6-9BD2-4671F37AEDE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Disponibilité des données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A98F7FEA-3559-4277-5770-167014F18797}"/>
              </a:ext>
            </a:extLst>
          </p:cNvPr>
          <p:cNvGrpSpPr/>
          <p:nvPr/>
        </p:nvGrpSpPr>
        <p:grpSpPr>
          <a:xfrm>
            <a:off x="-9495541" y="3335956"/>
            <a:ext cx="9296158" cy="3551508"/>
            <a:chOff x="5562600" y="4381500"/>
            <a:chExt cx="4629150" cy="142875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26F68318-5371-A500-9823-21BFEA12CE61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EC6BF7B7-FF9A-14CE-C44D-D1FEA56470FE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Réglementation</a:t>
              </a:r>
            </a:p>
            <a:p>
              <a:endParaRPr lang="fr-FR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03B88BF7-35FD-F1E0-83B8-BCCBAD7C9A24}"/>
              </a:ext>
            </a:extLst>
          </p:cNvPr>
          <p:cNvGrpSpPr/>
          <p:nvPr/>
        </p:nvGrpSpPr>
        <p:grpSpPr>
          <a:xfrm>
            <a:off x="4699000" y="1488354"/>
            <a:ext cx="6581206" cy="1107996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19730702-7500-B3E8-9EFE-7627BFB01BB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94A50CC0-007C-9A84-33F2-A71755F57402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Disponible pour septembre</a:t>
              </a:r>
            </a:p>
            <a:p>
              <a:endParaRPr lang="fr-FR" dirty="0"/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646188A-A5D9-6C5B-59BA-22D1D1953B14}"/>
              </a:ext>
            </a:extLst>
          </p:cNvPr>
          <p:cNvGrpSpPr/>
          <p:nvPr/>
        </p:nvGrpSpPr>
        <p:grpSpPr>
          <a:xfrm>
            <a:off x="-3197623" y="9857214"/>
            <a:ext cx="10321890" cy="3785652"/>
            <a:chOff x="4270579" y="847492"/>
            <a:chExt cx="10321890" cy="3785652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5E42E05-95EF-DB55-A63E-25779F12B35A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7C1B77F9-40CD-649E-16C9-2A303D8AED14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pic>
        <p:nvPicPr>
          <p:cNvPr id="16" name="Image 15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BC843DF2-A369-DEF5-D449-9A09A6488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7072" y="-6107450"/>
            <a:ext cx="5734050" cy="5734050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0079831-3298-A821-2C76-433150BD630B}"/>
              </a:ext>
            </a:extLst>
          </p:cNvPr>
          <p:cNvSpPr txBox="1"/>
          <p:nvPr/>
        </p:nvSpPr>
        <p:spPr>
          <a:xfrm>
            <a:off x="3580318" y="3191146"/>
            <a:ext cx="8210530" cy="34163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</a:rPr>
              <a:t>Le vlogs d’aout c’est une vidéo tous les soirs pendant tout le mois</a:t>
            </a:r>
          </a:p>
          <a:p>
            <a:r>
              <a:rPr lang="fr-FR" sz="2400" dirty="0">
                <a:solidFill>
                  <a:schemeClr val="tx2"/>
                </a:solidFill>
              </a:rPr>
              <a:t>Donc un rythme soutenu qui ne laisse pas vraiment le temps pour l’analyse des retours.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La parution quotidienne permettra de tester l’outil en temps réel pour l’équipe de développement. </a:t>
            </a:r>
          </a:p>
          <a:p>
            <a:endParaRPr lang="fr-FR" sz="2400" dirty="0">
              <a:solidFill>
                <a:schemeClr val="tx2"/>
              </a:solidFill>
            </a:endParaRPr>
          </a:p>
          <a:p>
            <a:r>
              <a:rPr lang="fr-FR" sz="2400" dirty="0">
                <a:solidFill>
                  <a:schemeClr val="tx2"/>
                </a:solidFill>
              </a:rPr>
              <a:t>Répondre au besoin d’analyse post diffusion, dès septembre. </a:t>
            </a:r>
          </a:p>
        </p:txBody>
      </p:sp>
    </p:spTree>
    <p:extLst>
      <p:ext uri="{BB962C8B-B14F-4D97-AF65-F5344CB8AC3E}">
        <p14:creationId xmlns:p14="http://schemas.microsoft.com/office/powerpoint/2010/main" val="448503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20000"/>
                <a:lumOff val="80000"/>
              </a:schemeClr>
            </a:gs>
            <a:gs pos="74000">
              <a:schemeClr val="accent1">
                <a:lumMod val="20000"/>
                <a:lumOff val="80000"/>
              </a:schemeClr>
            </a:gs>
            <a:gs pos="83000">
              <a:schemeClr val="tx2">
                <a:lumMod val="10000"/>
                <a:lumOff val="9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82D128-3641-47A9-FF9B-543EA054B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A14395-3F0D-257A-4C52-B6C52FA5A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besoin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4B7E8E-18B0-7E88-97AC-8BA7585CE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825625"/>
            <a:ext cx="9067800" cy="4351338"/>
          </a:xfrm>
        </p:spPr>
        <p:txBody>
          <a:bodyPr>
            <a:normAutofit/>
          </a:bodyPr>
          <a:lstStyle/>
          <a:p>
            <a:r>
              <a:rPr lang="fr-FR" dirty="0"/>
              <a:t>LES CONTRAINTES : COÛT, DELAI, COMPLÉXITÉ</a:t>
            </a:r>
          </a:p>
          <a:p>
            <a:r>
              <a:rPr lang="fr-FR" dirty="0"/>
              <a:t>POINTS DE VIGILANCE : RÉGLEMENTATION, RGPD, IA ACT, CGU API</a:t>
            </a:r>
          </a:p>
          <a:p>
            <a:endParaRPr lang="fr-FR" dirty="0"/>
          </a:p>
          <a:p>
            <a:r>
              <a:rPr lang="fr-FR" dirty="0"/>
              <a:t>CONCLUSION SUR LA FAISABILITÉ : DÉLAIS COURT</a:t>
            </a:r>
          </a:p>
          <a:p>
            <a:endParaRPr lang="fr-FR" dirty="0"/>
          </a:p>
        </p:txBody>
      </p:sp>
      <p:pic>
        <p:nvPicPr>
          <p:cNvPr id="5" name="Image 4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DDE21BE1-EF58-C7FC-71B5-1BDA57BB8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384" y="3429000"/>
            <a:ext cx="3458464" cy="3458464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04C0F67-D82D-50DC-4936-95EA7E92953F}"/>
              </a:ext>
            </a:extLst>
          </p:cNvPr>
          <p:cNvSpPr txBox="1"/>
          <p:nvPr/>
        </p:nvSpPr>
        <p:spPr>
          <a:xfrm>
            <a:off x="5292945" y="735518"/>
            <a:ext cx="8427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Contraintes et points de vigilance</a:t>
            </a:r>
          </a:p>
        </p:txBody>
      </p:sp>
    </p:spTree>
    <p:extLst>
      <p:ext uri="{BB962C8B-B14F-4D97-AF65-F5344CB8AC3E}">
        <p14:creationId xmlns:p14="http://schemas.microsoft.com/office/powerpoint/2010/main" val="4050437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ABD9C1-F4D3-67C8-192B-EFBFB9443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05E8136-21B7-7255-312B-627BAA0BB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454140" y="1120140"/>
            <a:ext cx="5737860" cy="5737860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18DC3FC6-AB37-A7DE-987C-47B36FD5FFC5}"/>
              </a:ext>
            </a:extLst>
          </p:cNvPr>
          <p:cNvGrpSpPr/>
          <p:nvPr/>
        </p:nvGrpSpPr>
        <p:grpSpPr>
          <a:xfrm>
            <a:off x="183197" y="1764774"/>
            <a:ext cx="10321890" cy="3785652"/>
            <a:chOff x="4270579" y="847492"/>
            <a:chExt cx="10321890" cy="3785652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8A603044-BB17-D14A-46F6-305D377EDE90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6C3F5BF9-C851-B287-3026-51BA9E5E6F51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6FCE0DED-F5D3-D2A7-C1FC-7347FADD7FDF}"/>
              </a:ext>
            </a:extLst>
          </p:cNvPr>
          <p:cNvGrpSpPr/>
          <p:nvPr/>
        </p:nvGrpSpPr>
        <p:grpSpPr>
          <a:xfrm>
            <a:off x="3451860" y="-4606110"/>
            <a:ext cx="7821929" cy="2640150"/>
            <a:chOff x="5562600" y="4381500"/>
            <a:chExt cx="4629150" cy="1428750"/>
          </a:xfrm>
        </p:grpSpPr>
        <p:sp>
          <p:nvSpPr>
            <p:cNvPr id="3" name="Rectangle : coins arrondis 2">
              <a:extLst>
                <a:ext uri="{FF2B5EF4-FFF2-40B4-BE49-F238E27FC236}">
                  <a16:creationId xmlns:a16="http://schemas.microsoft.com/office/drawing/2014/main" id="{A449B406-B4CE-D4A5-4FB2-0768BB398B1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Rectangle : avec coins rognés en diagonale 3">
              <a:extLst>
                <a:ext uri="{FF2B5EF4-FFF2-40B4-BE49-F238E27FC236}">
                  <a16:creationId xmlns:a16="http://schemas.microsoft.com/office/drawing/2014/main" id="{CC870B4F-DCC8-6179-075E-DAA0825F8335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Comment identifier ce qui plait et ce qui déplait ?</a:t>
              </a:r>
            </a:p>
            <a:p>
              <a:pPr>
                <a:buFont typeface="Wingdings" pitchFamily="2" charset="2"/>
                <a:buChar char="è"/>
              </a:pPr>
              <a:r>
                <a:rPr lang="fr-FR" dirty="0"/>
                <a:t>Analyse de sentiments : permet d’identifier les commentaires positifs, négatifs et neutres</a:t>
              </a:r>
            </a:p>
            <a:p>
              <a:r>
                <a:rPr lang="fr-FR" dirty="0"/>
                <a:t>Comment découvrir de nouvelles idées</a:t>
              </a:r>
            </a:p>
            <a:p>
              <a:pPr>
                <a:buFont typeface="Wingdings" pitchFamily="2" charset="2"/>
                <a:buChar char="è"/>
              </a:pPr>
              <a:r>
                <a:rPr lang="fr-FR" dirty="0"/>
                <a:t>Topic modeling : identifier les sujets principaux</a:t>
              </a:r>
            </a:p>
            <a:p>
              <a:endParaRPr lang="fr-FR" dirty="0"/>
            </a:p>
            <a:p>
              <a:r>
                <a:rPr lang="fr-FR" dirty="0"/>
                <a:t>Ce qui demande dans le premier cas un jeu de données similaire labelisé pour l’entrainement d’un modèle. </a:t>
              </a:r>
            </a:p>
          </p:txBody>
        </p:sp>
      </p:grpSp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EDCE7B55-6E64-C592-914A-F4B895511E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2601895"/>
              </p:ext>
            </p:extLst>
          </p:nvPr>
        </p:nvGraphicFramePr>
        <p:xfrm>
          <a:off x="2390140" y="749115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2029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D9D034-198E-230A-89C6-BD8648F81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CF74F529-4057-8120-FAF5-DDDE6DEF17BC}"/>
              </a:ext>
            </a:extLst>
          </p:cNvPr>
          <p:cNvGrpSpPr/>
          <p:nvPr/>
        </p:nvGrpSpPr>
        <p:grpSpPr>
          <a:xfrm>
            <a:off x="0" y="-5805"/>
            <a:ext cx="10258515" cy="1206135"/>
            <a:chOff x="4270579" y="840966"/>
            <a:chExt cx="10258515" cy="1355720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5631E92-1B73-25FC-AC02-AF6C9AC47821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6235507F-8B5C-D0FA-65E3-74E95207F736}"/>
                </a:ext>
              </a:extLst>
            </p:cNvPr>
            <p:cNvSpPr txBox="1"/>
            <p:nvPr/>
          </p:nvSpPr>
          <p:spPr>
            <a:xfrm>
              <a:off x="4366616" y="840966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DED284DE-9040-585B-6B5A-F1461FA8BE37}"/>
              </a:ext>
            </a:extLst>
          </p:cNvPr>
          <p:cNvGrpSpPr/>
          <p:nvPr/>
        </p:nvGrpSpPr>
        <p:grpSpPr>
          <a:xfrm>
            <a:off x="1257300" y="1200330"/>
            <a:ext cx="10355579" cy="5063310"/>
            <a:chOff x="5562600" y="4381500"/>
            <a:chExt cx="4629150" cy="1428750"/>
          </a:xfrm>
        </p:grpSpPr>
        <p:sp>
          <p:nvSpPr>
            <p:cNvPr id="3" name="Rectangle : coins arrondis 2">
              <a:extLst>
                <a:ext uri="{FF2B5EF4-FFF2-40B4-BE49-F238E27FC236}">
                  <a16:creationId xmlns:a16="http://schemas.microsoft.com/office/drawing/2014/main" id="{D5B3D6E9-9745-04D2-69B6-C51CB5FD94B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Rectangle : avec coins rognés en diagonale 3">
              <a:extLst>
                <a:ext uri="{FF2B5EF4-FFF2-40B4-BE49-F238E27FC236}">
                  <a16:creationId xmlns:a16="http://schemas.microsoft.com/office/drawing/2014/main" id="{559E6089-4081-694B-31E5-8D631F3D5E89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Comment identifier ce qui plait et ce qui déplait ?</a:t>
              </a:r>
            </a:p>
            <a:p>
              <a:pPr>
                <a:buFont typeface="Wingdings" pitchFamily="2" charset="2"/>
                <a:buChar char="è"/>
              </a:pPr>
              <a:r>
                <a:rPr lang="fr-FR" dirty="0"/>
                <a:t>Analyse de sentiments : permet d’identifier les commentaires positifs, négatifs et neutres</a:t>
              </a:r>
            </a:p>
            <a:p>
              <a:r>
                <a:rPr lang="fr-FR" dirty="0"/>
                <a:t>Comment découvrir de nouvelles idées</a:t>
              </a:r>
            </a:p>
            <a:p>
              <a:pPr>
                <a:buFont typeface="Wingdings" pitchFamily="2" charset="2"/>
                <a:buChar char="è"/>
              </a:pPr>
              <a:r>
                <a:rPr lang="fr-FR" dirty="0"/>
                <a:t>Topic modeling : identifier les sujets principaux</a:t>
              </a:r>
            </a:p>
            <a:p>
              <a:endParaRPr lang="fr-FR" dirty="0"/>
            </a:p>
            <a:p>
              <a:r>
                <a:rPr lang="fr-FR" dirty="0"/>
                <a:t>Ce qui demande dans le premier cas un jeu de données similaire labelisé pour l’entrainement d’un modèle. </a:t>
              </a:r>
            </a:p>
          </p:txBody>
        </p:sp>
      </p:grpSp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2022FDC9-5B02-C899-C40F-BEEA255C2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4780"/>
            <a:ext cx="2903220" cy="2903220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B4550712-A8B2-A256-1604-3D627E9BE4AC}"/>
              </a:ext>
            </a:extLst>
          </p:cNvPr>
          <p:cNvGrpSpPr/>
          <p:nvPr/>
        </p:nvGrpSpPr>
        <p:grpSpPr>
          <a:xfrm>
            <a:off x="13653950" y="0"/>
            <a:ext cx="10258515" cy="1214654"/>
            <a:chOff x="4333954" y="847492"/>
            <a:chExt cx="10258515" cy="1365296"/>
          </a:xfrm>
        </p:grpSpPr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F414235F-1C45-579D-6E32-14C6B1315F81}"/>
                </a:ext>
              </a:extLst>
            </p:cNvPr>
            <p:cNvSpPr txBox="1"/>
            <p:nvPr/>
          </p:nvSpPr>
          <p:spPr>
            <a:xfrm>
              <a:off x="4333954" y="863594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6B994192-4CD5-0A41-9D54-DF0369CB5838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540718FB-EDD1-2716-F297-B0AD0DAB733B}"/>
              </a:ext>
            </a:extLst>
          </p:cNvPr>
          <p:cNvGrpSpPr/>
          <p:nvPr/>
        </p:nvGrpSpPr>
        <p:grpSpPr>
          <a:xfrm>
            <a:off x="2610212" y="-4801392"/>
            <a:ext cx="7552266" cy="3082998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6F6DFE25-9C27-3DA0-E6C3-876EEA83FBDB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569868B0-93EB-1F7A-ABD2-71EB0DB32B2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COMPATIBILITÉ</a:t>
              </a:r>
            </a:p>
            <a:p>
              <a:r>
                <a:rPr lang="fr-FR" dirty="0"/>
                <a:t>COUTS : tous gratuits</a:t>
              </a:r>
            </a:p>
            <a:p>
              <a:r>
                <a:rPr lang="fr-FR" dirty="0"/>
                <a:t>PERFORMANCE : </a:t>
              </a:r>
              <a:r>
                <a:rPr lang="fr-FR" dirty="0" err="1"/>
                <a:t>spacy</a:t>
              </a:r>
              <a:r>
                <a:rPr lang="fr-FR" dirty="0"/>
                <a:t> rapidité et adapté au français, </a:t>
              </a:r>
              <a:r>
                <a:rPr lang="fr-FR" dirty="0" err="1"/>
                <a:t>gensim</a:t>
              </a:r>
              <a:r>
                <a:rPr lang="fr-FR" dirty="0"/>
                <a:t> librairie spécialisée, </a:t>
              </a:r>
              <a:r>
                <a:rPr lang="fr-FR" dirty="0" err="1"/>
                <a:t>hugging</a:t>
              </a:r>
              <a:r>
                <a:rPr lang="fr-FR" dirty="0"/>
                <a:t> face </a:t>
              </a:r>
              <a:r>
                <a:rPr lang="fr-FR" dirty="0" err="1"/>
                <a:t>accéssibilité</a:t>
              </a:r>
              <a:r>
                <a:rPr lang="fr-FR" dirty="0"/>
                <a:t> aux modèles sans les télécharger</a:t>
              </a:r>
            </a:p>
            <a:p>
              <a:r>
                <a:rPr lang="fr-FR" dirty="0"/>
                <a:t>MAINTENABILITÉ</a:t>
              </a:r>
            </a:p>
            <a:p>
              <a:r>
                <a:rPr lang="fr-FR" dirty="0"/>
                <a:t>Python, </a:t>
              </a:r>
              <a:r>
                <a:rPr lang="fr-FR" dirty="0" err="1"/>
                <a:t>mongoDB</a:t>
              </a:r>
              <a:r>
                <a:rPr lang="fr-FR" dirty="0"/>
                <a:t>, </a:t>
              </a:r>
              <a:r>
                <a:rPr lang="fr-FR" dirty="0" err="1"/>
                <a:t>pymongo</a:t>
              </a:r>
              <a:r>
                <a:rPr lang="fr-FR" dirty="0"/>
                <a:t>, docker, </a:t>
              </a:r>
              <a:r>
                <a:rPr lang="fr-FR" dirty="0" err="1"/>
                <a:t>prefect</a:t>
              </a:r>
              <a:r>
                <a:rPr lang="fr-FR" dirty="0"/>
                <a:t>, </a:t>
              </a:r>
              <a:r>
                <a:rPr lang="fr-FR" dirty="0" err="1"/>
                <a:t>streamlit</a:t>
              </a:r>
              <a:r>
                <a:rPr lang="fr-FR" dirty="0"/>
                <a:t>, redis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9074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226B10-B4EE-6E1B-FF20-74C8CB1EF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67C10019-F712-7A0C-8E25-76806585D107}"/>
              </a:ext>
            </a:extLst>
          </p:cNvPr>
          <p:cNvGrpSpPr/>
          <p:nvPr/>
        </p:nvGrpSpPr>
        <p:grpSpPr>
          <a:xfrm>
            <a:off x="0" y="-5805"/>
            <a:ext cx="10258515" cy="1206135"/>
            <a:chOff x="4270579" y="840966"/>
            <a:chExt cx="10258515" cy="1355720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A6F3FE98-80C5-99F7-A208-91CD8F600B0C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7041AFA0-16F3-AE32-F1A5-7253053B30EC}"/>
                </a:ext>
              </a:extLst>
            </p:cNvPr>
            <p:cNvSpPr txBox="1"/>
            <p:nvPr/>
          </p:nvSpPr>
          <p:spPr>
            <a:xfrm>
              <a:off x="4366616" y="840966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Stratégie de résolution</a:t>
              </a:r>
            </a:p>
          </p:txBody>
        </p:sp>
      </p:grpSp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7F9D948-7748-DA92-D25A-A921981DC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4780"/>
            <a:ext cx="2903220" cy="2903220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53381111-47FD-50EC-0367-A8EC305CDFAD}"/>
              </a:ext>
            </a:extLst>
          </p:cNvPr>
          <p:cNvGrpSpPr/>
          <p:nvPr/>
        </p:nvGrpSpPr>
        <p:grpSpPr>
          <a:xfrm>
            <a:off x="13653950" y="0"/>
            <a:ext cx="10258515" cy="1214654"/>
            <a:chOff x="4333954" y="847492"/>
            <a:chExt cx="10258515" cy="1365296"/>
          </a:xfrm>
        </p:grpSpPr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C3A4EBCA-B196-5E79-F6A9-2EBDA5174052}"/>
                </a:ext>
              </a:extLst>
            </p:cNvPr>
            <p:cNvSpPr txBox="1"/>
            <p:nvPr/>
          </p:nvSpPr>
          <p:spPr>
            <a:xfrm>
              <a:off x="4333954" y="863594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81870328-F007-6C91-8D3F-CC981E26BE9C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B7C1E7FD-7CB3-3567-A81D-2C51005FFC0F}"/>
              </a:ext>
            </a:extLst>
          </p:cNvPr>
          <p:cNvGrpSpPr/>
          <p:nvPr/>
        </p:nvGrpSpPr>
        <p:grpSpPr>
          <a:xfrm>
            <a:off x="2610212" y="-4801392"/>
            <a:ext cx="7552266" cy="3082998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6DAAB7B9-35BD-0613-A452-8BB35FD94EFB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3B9D78AC-1E21-0485-99BE-639BC433B65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COMPATIBILITÉ</a:t>
              </a:r>
            </a:p>
            <a:p>
              <a:r>
                <a:rPr lang="fr-FR" dirty="0"/>
                <a:t>COUTS : tous gratuits</a:t>
              </a:r>
            </a:p>
            <a:p>
              <a:r>
                <a:rPr lang="fr-FR" dirty="0"/>
                <a:t>PERFORMANCE : </a:t>
              </a:r>
              <a:r>
                <a:rPr lang="fr-FR" dirty="0" err="1"/>
                <a:t>spacy</a:t>
              </a:r>
              <a:r>
                <a:rPr lang="fr-FR" dirty="0"/>
                <a:t> rapidité et adapté au français, </a:t>
              </a:r>
              <a:r>
                <a:rPr lang="fr-FR" dirty="0" err="1"/>
                <a:t>gensim</a:t>
              </a:r>
              <a:r>
                <a:rPr lang="fr-FR" dirty="0"/>
                <a:t> librairie spécialisée, </a:t>
              </a:r>
              <a:r>
                <a:rPr lang="fr-FR" dirty="0" err="1"/>
                <a:t>hugging</a:t>
              </a:r>
              <a:r>
                <a:rPr lang="fr-FR" dirty="0"/>
                <a:t> face </a:t>
              </a:r>
              <a:r>
                <a:rPr lang="fr-FR" dirty="0" err="1"/>
                <a:t>accéssibilité</a:t>
              </a:r>
              <a:r>
                <a:rPr lang="fr-FR" dirty="0"/>
                <a:t> aux modèles sans les télécharger</a:t>
              </a:r>
            </a:p>
            <a:p>
              <a:r>
                <a:rPr lang="fr-FR" dirty="0"/>
                <a:t>MAINTENABILITÉ</a:t>
              </a:r>
            </a:p>
            <a:p>
              <a:r>
                <a:rPr lang="fr-FR" dirty="0"/>
                <a:t>Python, </a:t>
              </a:r>
              <a:r>
                <a:rPr lang="fr-FR" dirty="0" err="1"/>
                <a:t>mongoDB</a:t>
              </a:r>
              <a:r>
                <a:rPr lang="fr-FR" dirty="0"/>
                <a:t>, </a:t>
              </a:r>
              <a:r>
                <a:rPr lang="fr-FR" dirty="0" err="1"/>
                <a:t>pymongo</a:t>
              </a:r>
              <a:r>
                <a:rPr lang="fr-FR" dirty="0"/>
                <a:t>, docker, </a:t>
              </a:r>
              <a:r>
                <a:rPr lang="fr-FR" dirty="0" err="1"/>
                <a:t>prefect</a:t>
              </a:r>
              <a:r>
                <a:rPr lang="fr-FR" dirty="0"/>
                <a:t>, </a:t>
              </a:r>
              <a:r>
                <a:rPr lang="fr-FR" dirty="0" err="1"/>
                <a:t>streamlit</a:t>
              </a:r>
              <a:r>
                <a:rPr lang="fr-FR" dirty="0"/>
                <a:t>, redis</a:t>
              </a:r>
            </a:p>
          </p:txBody>
        </p:sp>
      </p:grpSp>
      <p:graphicFrame>
        <p:nvGraphicFramePr>
          <p:cNvPr id="12" name="Diagramme 11">
            <a:extLst>
              <a:ext uri="{FF2B5EF4-FFF2-40B4-BE49-F238E27FC236}">
                <a16:creationId xmlns:a16="http://schemas.microsoft.com/office/drawing/2014/main" id="{AD12EEB5-5B31-B0E8-D13E-F4527503D8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944790"/>
              </p:ext>
            </p:extLst>
          </p:nvPr>
        </p:nvGraphicFramePr>
        <p:xfrm>
          <a:off x="2651432" y="123964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7267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AF80F2-0FCA-7F39-D852-D5EBCD8F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Stratégie de résolution du problème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AF2636-EAAB-93F6-2E41-6FEBD0CE3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Comment identifier ce qui plait et ce qui déplait ?</a:t>
            </a:r>
          </a:p>
          <a:p>
            <a:pPr>
              <a:buFont typeface="Wingdings" pitchFamily="2" charset="2"/>
              <a:buChar char="è"/>
            </a:pPr>
            <a:r>
              <a:rPr lang="fr-FR" dirty="0"/>
              <a:t>Analyse de sentiments : permet d’identifier les commentaires positifs, négatifs et neutres</a:t>
            </a:r>
          </a:p>
          <a:p>
            <a:pPr marL="0" indent="0">
              <a:buNone/>
            </a:pPr>
            <a:r>
              <a:rPr lang="fr-FR" dirty="0"/>
              <a:t>Comment découvrir de nouvelles idées</a:t>
            </a:r>
          </a:p>
          <a:p>
            <a:pPr>
              <a:buFont typeface="Wingdings" pitchFamily="2" charset="2"/>
              <a:buChar char="è"/>
            </a:pPr>
            <a:r>
              <a:rPr lang="fr-FR" dirty="0"/>
              <a:t>Topic modeling : identifier les sujets principaux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Ce qui demande dans le premier cas un jeu de données similaire labelisé pour l’entrainement d’un modèle. </a:t>
            </a:r>
          </a:p>
        </p:txBody>
      </p:sp>
    </p:spTree>
    <p:extLst>
      <p:ext uri="{BB962C8B-B14F-4D97-AF65-F5344CB8AC3E}">
        <p14:creationId xmlns:p14="http://schemas.microsoft.com/office/powerpoint/2010/main" val="487727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6C4E3F-EA71-486E-816E-DA3B0123F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9FA605CD-814F-651D-A422-94CA068FA8AF}"/>
              </a:ext>
            </a:extLst>
          </p:cNvPr>
          <p:cNvSpPr/>
          <p:nvPr/>
        </p:nvSpPr>
        <p:spPr>
          <a:xfrm>
            <a:off x="8710631" y="1815322"/>
            <a:ext cx="2474606" cy="250323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Hugging</a:t>
            </a:r>
            <a:r>
              <a:rPr lang="fr-FR" dirty="0"/>
              <a:t> face </a:t>
            </a:r>
            <a:r>
              <a:rPr lang="fr-FR" dirty="0" err="1"/>
              <a:t>transformers</a:t>
            </a:r>
            <a:endParaRPr lang="fr-FR" dirty="0"/>
          </a:p>
          <a:p>
            <a:pPr algn="ctr"/>
            <a:r>
              <a:rPr lang="fr-FR" dirty="0" err="1"/>
              <a:t>Sklearn</a:t>
            </a:r>
            <a:endParaRPr lang="fr-FR" dirty="0"/>
          </a:p>
          <a:p>
            <a:pPr algn="ctr"/>
            <a:r>
              <a:rPr lang="fr-FR" dirty="0" err="1"/>
              <a:t>Accessibilté</a:t>
            </a:r>
            <a:r>
              <a:rPr lang="fr-FR" dirty="0"/>
              <a:t> aux modèles sans les télécharger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00F826EB-90A4-107A-74F5-5C7022AE2859}"/>
              </a:ext>
            </a:extLst>
          </p:cNvPr>
          <p:cNvSpPr/>
          <p:nvPr/>
        </p:nvSpPr>
        <p:spPr>
          <a:xfrm>
            <a:off x="4579360" y="1873561"/>
            <a:ext cx="2474606" cy="209705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spacy</a:t>
            </a:r>
            <a:r>
              <a:rPr lang="fr-FR" dirty="0"/>
              <a:t> rapidité et adapté au français, </a:t>
            </a:r>
            <a:r>
              <a:rPr lang="fr-FR" dirty="0" err="1"/>
              <a:t>gensim</a:t>
            </a:r>
            <a:r>
              <a:rPr lang="fr-FR" dirty="0"/>
              <a:t> librairie spécialisée,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4FB95803-583B-3A27-F65B-950ABE238C5C}"/>
              </a:ext>
            </a:extLst>
          </p:cNvPr>
          <p:cNvSpPr/>
          <p:nvPr/>
        </p:nvSpPr>
        <p:spPr>
          <a:xfrm>
            <a:off x="461118" y="1910682"/>
            <a:ext cx="2474606" cy="1879368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MongoDB, </a:t>
            </a:r>
            <a:r>
              <a:rPr lang="fr-FR" dirty="0" err="1"/>
              <a:t>pymongo</a:t>
            </a:r>
            <a:r>
              <a:rPr lang="fr-FR" dirty="0"/>
              <a:t>, docker, </a:t>
            </a:r>
            <a:r>
              <a:rPr lang="fr-FR" dirty="0" err="1"/>
              <a:t>prefect</a:t>
            </a:r>
            <a:r>
              <a:rPr lang="fr-FR" dirty="0"/>
              <a:t>, </a:t>
            </a:r>
            <a:r>
              <a:rPr lang="fr-FR" dirty="0" err="1"/>
              <a:t>streamlit</a:t>
            </a:r>
            <a:r>
              <a:rPr lang="fr-FR" dirty="0"/>
              <a:t>, redis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78C7A213-FB52-9BBD-898F-A30CDE31A816}"/>
              </a:ext>
            </a:extLst>
          </p:cNvPr>
          <p:cNvGrpSpPr/>
          <p:nvPr/>
        </p:nvGrpSpPr>
        <p:grpSpPr>
          <a:xfrm>
            <a:off x="63375" y="1"/>
            <a:ext cx="10258515" cy="1214654"/>
            <a:chOff x="4333954" y="847492"/>
            <a:chExt cx="10258515" cy="1365296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5166E105-4F55-94D8-EACA-2DDCC68E666F}"/>
                </a:ext>
              </a:extLst>
            </p:cNvPr>
            <p:cNvSpPr txBox="1"/>
            <p:nvPr/>
          </p:nvSpPr>
          <p:spPr>
            <a:xfrm>
              <a:off x="4333954" y="863594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58498461-3534-41F2-40AF-D2425804606B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1349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Technologies et outils</a:t>
              </a:r>
            </a:p>
          </p:txBody>
        </p:sp>
      </p:grpSp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26302E7-D46A-3C23-7E32-A463A4758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4780"/>
            <a:ext cx="2903220" cy="2903220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42B31EE0-8C30-517C-EF4C-8437153AE507}"/>
              </a:ext>
            </a:extLst>
          </p:cNvPr>
          <p:cNvGrpSpPr/>
          <p:nvPr/>
        </p:nvGrpSpPr>
        <p:grpSpPr>
          <a:xfrm>
            <a:off x="4439593" y="1308112"/>
            <a:ext cx="2567631" cy="795922"/>
            <a:chOff x="5562600" y="4381500"/>
            <a:chExt cx="4629150" cy="1428750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D902A474-3A31-592D-5ADE-D389A8D121FF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 : avec coins rognés en diagonale 6">
              <a:extLst>
                <a:ext uri="{FF2B5EF4-FFF2-40B4-BE49-F238E27FC236}">
                  <a16:creationId xmlns:a16="http://schemas.microsoft.com/office/drawing/2014/main" id="{A10362D6-CB74-2729-4532-C51AB7411C14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Traitement de texte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B48E24FC-7387-DAAD-C685-F463A9C7B4C4}"/>
              </a:ext>
            </a:extLst>
          </p:cNvPr>
          <p:cNvGrpSpPr/>
          <p:nvPr/>
        </p:nvGrpSpPr>
        <p:grpSpPr>
          <a:xfrm>
            <a:off x="538488" y="1329796"/>
            <a:ext cx="2165349" cy="797398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7304CAB6-FAD8-AC23-3B7D-1180400549C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D9AE62E0-D2AC-B10D-083F-C2D635D361F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Infrastructure</a:t>
              </a: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8A37B5E2-C4D7-BA49-5BAE-F6DAD74A2BD5}"/>
              </a:ext>
            </a:extLst>
          </p:cNvPr>
          <p:cNvGrpSpPr/>
          <p:nvPr/>
        </p:nvGrpSpPr>
        <p:grpSpPr>
          <a:xfrm>
            <a:off x="8634687" y="1267126"/>
            <a:ext cx="2406240" cy="795922"/>
            <a:chOff x="5562600" y="4381500"/>
            <a:chExt cx="4629150" cy="1428750"/>
          </a:xfrm>
        </p:grpSpPr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37809925-BB79-A605-71C8-DF2ECBE4CA6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 : avec coins rognés en diagonale 21">
              <a:extLst>
                <a:ext uri="{FF2B5EF4-FFF2-40B4-BE49-F238E27FC236}">
                  <a16:creationId xmlns:a16="http://schemas.microsoft.com/office/drawing/2014/main" id="{E2684043-4E97-C97B-DA67-2BBB5DBEE44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Analyse de texte</a:t>
              </a:r>
            </a:p>
          </p:txBody>
        </p:sp>
      </p:grp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E618FC0C-75C8-CCCE-E9A1-124678419798}"/>
              </a:ext>
            </a:extLst>
          </p:cNvPr>
          <p:cNvSpPr/>
          <p:nvPr/>
        </p:nvSpPr>
        <p:spPr>
          <a:xfrm>
            <a:off x="2903220" y="5406390"/>
            <a:ext cx="6689047" cy="130434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Gratuits : dans la version actuelle</a:t>
            </a:r>
          </a:p>
          <a:p>
            <a:pPr algn="ctr"/>
            <a:r>
              <a:rPr lang="fr-FR" dirty="0"/>
              <a:t>Compatibilité : environnement python compatible pour toutes les tâches et disponible sur git hub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8A6F59E5-88C8-DFDB-E0BA-7E9F8A493FB7}"/>
              </a:ext>
            </a:extLst>
          </p:cNvPr>
          <p:cNvGrpSpPr/>
          <p:nvPr/>
        </p:nvGrpSpPr>
        <p:grpSpPr>
          <a:xfrm>
            <a:off x="2466662" y="4867319"/>
            <a:ext cx="2969782" cy="589746"/>
            <a:chOff x="5562600" y="4381500"/>
            <a:chExt cx="4629150" cy="1428750"/>
          </a:xfrm>
        </p:grpSpPr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EA3D5897-FFB5-442E-AC48-79538EC85199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Rectangle : avec coins rognés en diagonale 16">
              <a:extLst>
                <a:ext uri="{FF2B5EF4-FFF2-40B4-BE49-F238E27FC236}">
                  <a16:creationId xmlns:a16="http://schemas.microsoft.com/office/drawing/2014/main" id="{3A1F0E62-A61D-864F-8B6F-ED770F6DA82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Coûts et compatibilité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8753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217A6D8-60A3-9878-7F4D-E53E23EE1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5316C5-6D8C-6D24-63E8-99F35185E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et outils sélectionnées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A55F226-EA0E-285C-DE28-36775F249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COMPATIBILITÉ</a:t>
            </a:r>
          </a:p>
          <a:p>
            <a:r>
              <a:rPr lang="fr-FR" dirty="0"/>
              <a:t>COUTS : tous gratuits</a:t>
            </a:r>
          </a:p>
          <a:p>
            <a:r>
              <a:rPr lang="fr-FR" dirty="0"/>
              <a:t>PERFORMANCE : </a:t>
            </a:r>
            <a:r>
              <a:rPr lang="fr-FR" dirty="0" err="1"/>
              <a:t>spacy</a:t>
            </a:r>
            <a:r>
              <a:rPr lang="fr-FR" dirty="0"/>
              <a:t> rapidité et adapté au français, </a:t>
            </a:r>
            <a:r>
              <a:rPr lang="fr-FR" dirty="0" err="1"/>
              <a:t>gensim</a:t>
            </a:r>
            <a:r>
              <a:rPr lang="fr-FR" dirty="0"/>
              <a:t> librairie spécialisée, </a:t>
            </a:r>
            <a:r>
              <a:rPr lang="fr-FR" dirty="0" err="1"/>
              <a:t>hugging</a:t>
            </a:r>
            <a:r>
              <a:rPr lang="fr-FR" dirty="0"/>
              <a:t> face </a:t>
            </a:r>
            <a:r>
              <a:rPr lang="fr-FR" dirty="0" err="1"/>
              <a:t>accéssibilité</a:t>
            </a:r>
            <a:r>
              <a:rPr lang="fr-FR" dirty="0"/>
              <a:t> aux modèles sans les télécharger</a:t>
            </a:r>
          </a:p>
          <a:p>
            <a:r>
              <a:rPr lang="fr-FR" dirty="0"/>
              <a:t>MAINTENABILITÉ</a:t>
            </a:r>
          </a:p>
          <a:p>
            <a:r>
              <a:rPr lang="fr-FR" dirty="0"/>
              <a:t>Python, </a:t>
            </a:r>
            <a:r>
              <a:rPr lang="fr-FR" dirty="0" err="1"/>
              <a:t>mongoDB</a:t>
            </a:r>
            <a:r>
              <a:rPr lang="fr-FR" dirty="0"/>
              <a:t>, </a:t>
            </a:r>
            <a:r>
              <a:rPr lang="fr-FR" dirty="0" err="1"/>
              <a:t>pymongo</a:t>
            </a:r>
            <a:r>
              <a:rPr lang="fr-FR" dirty="0"/>
              <a:t>, docker, </a:t>
            </a:r>
            <a:r>
              <a:rPr lang="fr-FR" dirty="0" err="1"/>
              <a:t>prefect</a:t>
            </a:r>
            <a:r>
              <a:rPr lang="fr-FR" dirty="0"/>
              <a:t>, </a:t>
            </a:r>
            <a:r>
              <a:rPr lang="fr-FR" dirty="0" err="1"/>
              <a:t>streamlit</a:t>
            </a:r>
            <a:r>
              <a:rPr lang="fr-FR" dirty="0"/>
              <a:t>, redis</a:t>
            </a:r>
          </a:p>
        </p:txBody>
      </p:sp>
    </p:spTree>
    <p:extLst>
      <p:ext uri="{BB962C8B-B14F-4D97-AF65-F5344CB8AC3E}">
        <p14:creationId xmlns:p14="http://schemas.microsoft.com/office/powerpoint/2010/main" val="1511430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C8B6BE-2F50-67EF-1C33-6BB0D81324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Développement de modèles d’apprentissage automatique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6E08B20-06DB-15F5-A5A9-A09D34CB6A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Construction des variables</a:t>
            </a:r>
          </a:p>
          <a:p>
            <a:r>
              <a:rPr lang="fr-FR" dirty="0"/>
              <a:t>Sélection des variables</a:t>
            </a:r>
          </a:p>
          <a:p>
            <a:r>
              <a:rPr lang="fr-FR" dirty="0"/>
              <a:t>Entrainement des modèles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5FA8E79-3398-0054-9F57-B342D0045D59}"/>
              </a:ext>
            </a:extLst>
          </p:cNvPr>
          <p:cNvSpPr txBox="1"/>
          <p:nvPr/>
        </p:nvSpPr>
        <p:spPr>
          <a:xfrm>
            <a:off x="4605528" y="8804459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Extrait de 151 884 sur un total de 1 032 225 commentaires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9DDF1C3-83B3-954A-75AF-0E20200BFD53}"/>
              </a:ext>
            </a:extLst>
          </p:cNvPr>
          <p:cNvSpPr txBox="1">
            <a:spLocks/>
          </p:cNvSpPr>
          <p:nvPr/>
        </p:nvSpPr>
        <p:spPr>
          <a:xfrm>
            <a:off x="95284" y="-20025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6D48719E-012A-3588-6F81-3513896940B4}"/>
              </a:ext>
            </a:extLst>
          </p:cNvPr>
          <p:cNvSpPr txBox="1">
            <a:spLocks/>
          </p:cNvSpPr>
          <p:nvPr/>
        </p:nvSpPr>
        <p:spPr>
          <a:xfrm>
            <a:off x="1252728" y="-20025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773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49A97-9FC6-A9BC-D41D-CC52E35D0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79D680-C402-B25E-4236-A49909D002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Analyse du besoin et résolution de problème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FA1D403-A3DB-6E2C-E80D-8F94B79603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Analyse du besoin et du contexte</a:t>
            </a:r>
          </a:p>
          <a:p>
            <a:r>
              <a:rPr lang="fr-FR" dirty="0"/>
              <a:t>Stratégie de résolution</a:t>
            </a:r>
          </a:p>
          <a:p>
            <a:r>
              <a:rPr lang="fr-FR" dirty="0"/>
              <a:t>Technologie et outils</a:t>
            </a:r>
          </a:p>
        </p:txBody>
      </p:sp>
      <p:pic>
        <p:nvPicPr>
          <p:cNvPr id="8" name="Image 7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005DBC7-35A6-5A38-ABD3-795AE37F6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975" y="6895578"/>
            <a:ext cx="5734050" cy="5734050"/>
          </a:xfrm>
          <a:prstGeom prst="rect">
            <a:avLst/>
          </a:prstGeom>
        </p:spPr>
      </p:pic>
      <p:grpSp>
        <p:nvGrpSpPr>
          <p:cNvPr id="9" name="Groupe 8">
            <a:extLst>
              <a:ext uri="{FF2B5EF4-FFF2-40B4-BE49-F238E27FC236}">
                <a16:creationId xmlns:a16="http://schemas.microsoft.com/office/drawing/2014/main" id="{81146187-BAFD-3D7B-63A4-A7253A06D35A}"/>
              </a:ext>
            </a:extLst>
          </p:cNvPr>
          <p:cNvGrpSpPr/>
          <p:nvPr/>
        </p:nvGrpSpPr>
        <p:grpSpPr>
          <a:xfrm>
            <a:off x="12603450" y="119025"/>
            <a:ext cx="10321890" cy="3785652"/>
            <a:chOff x="4270579" y="847492"/>
            <a:chExt cx="10321890" cy="3785652"/>
          </a:xfrm>
        </p:grpSpPr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2DC0DEB-A1DB-F832-230F-162A152354F5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E045522A-9722-C875-FE1D-67D4984DD0FF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7433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48D1A2EE-BC27-37B2-07FC-85C4813E5222}"/>
              </a:ext>
            </a:extLst>
          </p:cNvPr>
          <p:cNvSpPr/>
          <p:nvPr/>
        </p:nvSpPr>
        <p:spPr>
          <a:xfrm>
            <a:off x="2710543" y="1910012"/>
            <a:ext cx="6332323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Source : </a:t>
            </a:r>
            <a:r>
              <a:rPr lang="fr-FR" dirty="0" err="1"/>
              <a:t>Kaggle</a:t>
            </a:r>
            <a:endParaRPr lang="fr-FR" dirty="0"/>
          </a:p>
          <a:p>
            <a:pPr algn="ctr"/>
            <a:endParaRPr lang="fr-FR" dirty="0"/>
          </a:p>
          <a:p>
            <a:pPr algn="ctr"/>
            <a:r>
              <a:rPr lang="fr-FR" dirty="0"/>
              <a:t>Origine : API You Tube v3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Langue : Internationale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Transformations :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Traduction 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Preprocessing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Vectorisation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14FB3E-F56B-3C01-4EFC-94EE8D002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84" y="254269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8E372490-6F13-FCC9-3D5D-8D27AE6F4A1F}"/>
              </a:ext>
            </a:extLst>
          </p:cNvPr>
          <p:cNvGrpSpPr/>
          <p:nvPr/>
        </p:nvGrpSpPr>
        <p:grpSpPr>
          <a:xfrm>
            <a:off x="4343400" y="1690688"/>
            <a:ext cx="2970344" cy="800101"/>
            <a:chOff x="5562600" y="4381500"/>
            <a:chExt cx="4629150" cy="1428750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B1D41A1F-7A23-ED85-32CD-872C3BABF54D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 : avec coins rognés en diagonale 5">
              <a:extLst>
                <a:ext uri="{FF2B5EF4-FFF2-40B4-BE49-F238E27FC236}">
                  <a16:creationId xmlns:a16="http://schemas.microsoft.com/office/drawing/2014/main" id="{DE66A6B0-BFFE-1F2F-518D-EA58AE5A4F8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Jeux de données</a:t>
              </a:r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10C0EE89-0A38-90D9-8E6E-8D56B4F03159}"/>
              </a:ext>
            </a:extLst>
          </p:cNvPr>
          <p:cNvSpPr txBox="1"/>
          <p:nvPr/>
        </p:nvSpPr>
        <p:spPr>
          <a:xfrm>
            <a:off x="4311292" y="5535023"/>
            <a:ext cx="3034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Sélectionnée après tests de similarité</a:t>
            </a:r>
          </a:p>
        </p:txBody>
      </p:sp>
      <p:pic>
        <p:nvPicPr>
          <p:cNvPr id="11" name="Image 10" descr="Une image contenant capture d’écran, diagramme, Rectangle, Tracé&#10;&#10;Le contenu généré par l’IA peut être incorrect.">
            <a:extLst>
              <a:ext uri="{FF2B5EF4-FFF2-40B4-BE49-F238E27FC236}">
                <a16:creationId xmlns:a16="http://schemas.microsoft.com/office/drawing/2014/main" id="{6460AB84-2EA5-A440-04D3-38727DFF9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4468" y="1690688"/>
            <a:ext cx="7772400" cy="4552969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E56A6438-7D1F-A86D-BB04-876C8CD1D0BF}"/>
              </a:ext>
            </a:extLst>
          </p:cNvPr>
          <p:cNvSpPr txBox="1">
            <a:spLocks/>
          </p:cNvSpPr>
          <p:nvPr/>
        </p:nvSpPr>
        <p:spPr>
          <a:xfrm>
            <a:off x="143416" y="2854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29162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001587-4CEA-BB15-5DB8-A243DB904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3D4376C-BAE9-A6DA-8086-8D73F0064DB6}"/>
              </a:ext>
            </a:extLst>
          </p:cNvPr>
          <p:cNvSpPr/>
          <p:nvPr/>
        </p:nvSpPr>
        <p:spPr>
          <a:xfrm>
            <a:off x="455023" y="1910012"/>
            <a:ext cx="3856269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Source : </a:t>
            </a:r>
            <a:r>
              <a:rPr lang="fr-FR" dirty="0" err="1"/>
              <a:t>Kaggle</a:t>
            </a:r>
            <a:endParaRPr lang="fr-FR" dirty="0"/>
          </a:p>
          <a:p>
            <a:pPr algn="ctr"/>
            <a:endParaRPr lang="fr-FR" dirty="0"/>
          </a:p>
          <a:p>
            <a:pPr algn="ctr"/>
            <a:r>
              <a:rPr lang="fr-FR" dirty="0"/>
              <a:t>Origine : API You Tube v3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Langue : Internationale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Transformations :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Traduction 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Preprocessing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Vectorisation 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585B852A-E3CE-4D30-CA3D-C589D6A3EB72}"/>
              </a:ext>
            </a:extLst>
          </p:cNvPr>
          <p:cNvGrpSpPr/>
          <p:nvPr/>
        </p:nvGrpSpPr>
        <p:grpSpPr>
          <a:xfrm>
            <a:off x="828040" y="1690688"/>
            <a:ext cx="2970344" cy="800101"/>
            <a:chOff x="5562600" y="4381500"/>
            <a:chExt cx="4629150" cy="1428750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6647E8FF-C802-6002-934D-C1B9DCFE3F1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 : avec coins rognés en diagonale 5">
              <a:extLst>
                <a:ext uri="{FF2B5EF4-FFF2-40B4-BE49-F238E27FC236}">
                  <a16:creationId xmlns:a16="http://schemas.microsoft.com/office/drawing/2014/main" id="{BD7CAA2E-0B76-2842-F5F9-98C18DD389E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Jeux de données</a:t>
              </a:r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E5C1B3F9-B326-BA8C-EE37-DCBAA99D4720}"/>
              </a:ext>
            </a:extLst>
          </p:cNvPr>
          <p:cNvSpPr txBox="1"/>
          <p:nvPr/>
        </p:nvSpPr>
        <p:spPr>
          <a:xfrm>
            <a:off x="978812" y="5535023"/>
            <a:ext cx="3034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Sélectionnée après tests de similarité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F3B0675-DD62-D0E5-4E80-0D08CAF83E1D}"/>
              </a:ext>
            </a:extLst>
          </p:cNvPr>
          <p:cNvSpPr txBox="1"/>
          <p:nvPr/>
        </p:nvSpPr>
        <p:spPr>
          <a:xfrm>
            <a:off x="15294428" y="5786882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Extrait de 151 884 sur un total de 1 032 225 commentaires</a:t>
            </a:r>
          </a:p>
        </p:txBody>
      </p:sp>
      <p:pic>
        <p:nvPicPr>
          <p:cNvPr id="11" name="Image 10" descr="Une image contenant capture d’écran, diagramme, Rectangle, Tracé&#10;&#10;Le contenu généré par l’IA peut être incorrect.">
            <a:extLst>
              <a:ext uri="{FF2B5EF4-FFF2-40B4-BE49-F238E27FC236}">
                <a16:creationId xmlns:a16="http://schemas.microsoft.com/office/drawing/2014/main" id="{D603DBF4-1E3C-385E-3B73-4F93E05AD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161" y="1850073"/>
            <a:ext cx="7412629" cy="4342220"/>
          </a:xfrm>
          <a:prstGeom prst="rect">
            <a:avLst/>
          </a:prstGeom>
        </p:spPr>
      </p:pic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72EB550-3D19-9EB4-7619-A363AEB6DA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2097948"/>
              </p:ext>
            </p:extLst>
          </p:nvPr>
        </p:nvGraphicFramePr>
        <p:xfrm>
          <a:off x="13275127" y="2113278"/>
          <a:ext cx="11201401" cy="3291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416521">
                  <a:extLst>
                    <a:ext uri="{9D8B030D-6E8A-4147-A177-3AD203B41FA5}">
                      <a16:colId xmlns:a16="http://schemas.microsoft.com/office/drawing/2014/main" val="3163338078"/>
                    </a:ext>
                  </a:extLst>
                </a:gridCol>
                <a:gridCol w="1721535">
                  <a:extLst>
                    <a:ext uri="{9D8B030D-6E8A-4147-A177-3AD203B41FA5}">
                      <a16:colId xmlns:a16="http://schemas.microsoft.com/office/drawing/2014/main" val="4193469381"/>
                    </a:ext>
                  </a:extLst>
                </a:gridCol>
                <a:gridCol w="2056097">
                  <a:extLst>
                    <a:ext uri="{9D8B030D-6E8A-4147-A177-3AD203B41FA5}">
                      <a16:colId xmlns:a16="http://schemas.microsoft.com/office/drawing/2014/main" val="2899391326"/>
                    </a:ext>
                  </a:extLst>
                </a:gridCol>
                <a:gridCol w="1372903">
                  <a:extLst>
                    <a:ext uri="{9D8B030D-6E8A-4147-A177-3AD203B41FA5}">
                      <a16:colId xmlns:a16="http://schemas.microsoft.com/office/drawing/2014/main" val="2671122774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val="1015564148"/>
                    </a:ext>
                  </a:extLst>
                </a:gridCol>
                <a:gridCol w="1641763">
                  <a:extLst>
                    <a:ext uri="{9D8B030D-6E8A-4147-A177-3AD203B41FA5}">
                      <a16:colId xmlns:a16="http://schemas.microsoft.com/office/drawing/2014/main" val="1494557987"/>
                    </a:ext>
                  </a:extLst>
                </a:gridCol>
                <a:gridCol w="1413164">
                  <a:extLst>
                    <a:ext uri="{9D8B030D-6E8A-4147-A177-3AD203B41FA5}">
                      <a16:colId xmlns:a16="http://schemas.microsoft.com/office/drawing/2014/main" val="973478128"/>
                    </a:ext>
                  </a:extLst>
                </a:gridCol>
              </a:tblGrid>
              <a:tr h="44185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 prédictive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3646335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 err="1"/>
                        <a:t>Méta-données</a:t>
                      </a:r>
                      <a:r>
                        <a:rPr lang="fr-FR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CommentText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tokens_clean_lem</a:t>
                      </a:r>
                      <a:endParaRPr lang="fr-FR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Sentiment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Text_fr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w2vec_vector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Tfidf_vector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437537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/>
                        <a:t>Identifiants vidéo, chaine, auteur, titre, likes, réponses, date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Commentaires original rédigés en anglais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Negative</a:t>
                      </a:r>
                      <a:endParaRPr lang="fr-FR" dirty="0"/>
                    </a:p>
                    <a:p>
                      <a:r>
                        <a:rPr lang="fr-FR" dirty="0"/>
                        <a:t>Neutral</a:t>
                      </a:r>
                    </a:p>
                    <a:p>
                      <a:r>
                        <a:rPr lang="fr-FR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 traduit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0837424"/>
                  </a:ext>
                </a:extLst>
              </a:tr>
            </a:tbl>
          </a:graphicData>
        </a:graphic>
      </p:graphicFrame>
      <p:sp>
        <p:nvSpPr>
          <p:cNvPr id="12" name="Titre 1">
            <a:extLst>
              <a:ext uri="{FF2B5EF4-FFF2-40B4-BE49-F238E27FC236}">
                <a16:creationId xmlns:a16="http://schemas.microsoft.com/office/drawing/2014/main" id="{06B3D4B6-8264-948A-842B-3A12E0362407}"/>
              </a:ext>
            </a:extLst>
          </p:cNvPr>
          <p:cNvSpPr txBox="1">
            <a:spLocks/>
          </p:cNvSpPr>
          <p:nvPr/>
        </p:nvSpPr>
        <p:spPr>
          <a:xfrm>
            <a:off x="95284" y="2542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0EA3E4A9-3B5B-E26E-A6DA-9B7508EE567F}"/>
              </a:ext>
            </a:extLst>
          </p:cNvPr>
          <p:cNvSpPr txBox="1">
            <a:spLocks/>
          </p:cNvSpPr>
          <p:nvPr/>
        </p:nvSpPr>
        <p:spPr>
          <a:xfrm>
            <a:off x="143416" y="2854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32537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7BB839-D5FC-0F08-05AC-762CB720E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id="{43242580-9855-A3B4-BB8F-384E0517F6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703891"/>
              </p:ext>
            </p:extLst>
          </p:nvPr>
        </p:nvGraphicFramePr>
        <p:xfrm>
          <a:off x="514215" y="2162968"/>
          <a:ext cx="11201401" cy="3291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416521">
                  <a:extLst>
                    <a:ext uri="{9D8B030D-6E8A-4147-A177-3AD203B41FA5}">
                      <a16:colId xmlns:a16="http://schemas.microsoft.com/office/drawing/2014/main" val="3163338078"/>
                    </a:ext>
                  </a:extLst>
                </a:gridCol>
                <a:gridCol w="1721535">
                  <a:extLst>
                    <a:ext uri="{9D8B030D-6E8A-4147-A177-3AD203B41FA5}">
                      <a16:colId xmlns:a16="http://schemas.microsoft.com/office/drawing/2014/main" val="4193469381"/>
                    </a:ext>
                  </a:extLst>
                </a:gridCol>
                <a:gridCol w="2056097">
                  <a:extLst>
                    <a:ext uri="{9D8B030D-6E8A-4147-A177-3AD203B41FA5}">
                      <a16:colId xmlns:a16="http://schemas.microsoft.com/office/drawing/2014/main" val="2899391326"/>
                    </a:ext>
                  </a:extLst>
                </a:gridCol>
                <a:gridCol w="1372903">
                  <a:extLst>
                    <a:ext uri="{9D8B030D-6E8A-4147-A177-3AD203B41FA5}">
                      <a16:colId xmlns:a16="http://schemas.microsoft.com/office/drawing/2014/main" val="2671122774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val="1015564148"/>
                    </a:ext>
                  </a:extLst>
                </a:gridCol>
                <a:gridCol w="1641763">
                  <a:extLst>
                    <a:ext uri="{9D8B030D-6E8A-4147-A177-3AD203B41FA5}">
                      <a16:colId xmlns:a16="http://schemas.microsoft.com/office/drawing/2014/main" val="1494557987"/>
                    </a:ext>
                  </a:extLst>
                </a:gridCol>
                <a:gridCol w="1413164">
                  <a:extLst>
                    <a:ext uri="{9D8B030D-6E8A-4147-A177-3AD203B41FA5}">
                      <a16:colId xmlns:a16="http://schemas.microsoft.com/office/drawing/2014/main" val="973478128"/>
                    </a:ext>
                  </a:extLst>
                </a:gridCol>
              </a:tblGrid>
              <a:tr h="44185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 prédictive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3646335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 err="1"/>
                        <a:t>Méta-données</a:t>
                      </a:r>
                      <a:r>
                        <a:rPr lang="fr-FR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CommentText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tokens_clean_lem</a:t>
                      </a:r>
                      <a:endParaRPr lang="fr-FR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Sentiment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Text_fr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w2vec_vector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Tfidf_vector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437537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/>
                        <a:t>Identifiants vidéo, chaine, auteur, titre, likes, réponses, date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Commentaires original rédigés en anglais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Negative</a:t>
                      </a:r>
                      <a:endParaRPr lang="fr-FR" dirty="0"/>
                    </a:p>
                    <a:p>
                      <a:r>
                        <a:rPr lang="fr-FR" dirty="0"/>
                        <a:t>Neutral</a:t>
                      </a:r>
                    </a:p>
                    <a:p>
                      <a:r>
                        <a:rPr lang="fr-FR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 traduit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0837424"/>
                  </a:ext>
                </a:extLst>
              </a:tr>
            </a:tbl>
          </a:graphicData>
        </a:graphic>
      </p:graphicFrame>
      <p:sp>
        <p:nvSpPr>
          <p:cNvPr id="10" name="ZoneTexte 9">
            <a:extLst>
              <a:ext uri="{FF2B5EF4-FFF2-40B4-BE49-F238E27FC236}">
                <a16:creationId xmlns:a16="http://schemas.microsoft.com/office/drawing/2014/main" id="{B34570E3-0B51-482A-529D-8B8CF2962C04}"/>
              </a:ext>
            </a:extLst>
          </p:cNvPr>
          <p:cNvSpPr txBox="1"/>
          <p:nvPr/>
        </p:nvSpPr>
        <p:spPr>
          <a:xfrm>
            <a:off x="2580408" y="5927088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Extrait de 151 884 sur un total de 1 032 225 commentaires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5A014615-F0CC-05CC-56A3-292343411207}"/>
              </a:ext>
            </a:extLst>
          </p:cNvPr>
          <p:cNvSpPr/>
          <p:nvPr/>
        </p:nvSpPr>
        <p:spPr>
          <a:xfrm>
            <a:off x="-13314766" y="1866606"/>
            <a:ext cx="3856269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Source : </a:t>
            </a:r>
            <a:r>
              <a:rPr lang="fr-FR" dirty="0" err="1"/>
              <a:t>Kaggle</a:t>
            </a:r>
            <a:endParaRPr lang="fr-FR" dirty="0"/>
          </a:p>
          <a:p>
            <a:pPr algn="ctr"/>
            <a:endParaRPr lang="fr-FR" dirty="0"/>
          </a:p>
          <a:p>
            <a:pPr algn="ctr"/>
            <a:r>
              <a:rPr lang="fr-FR" dirty="0"/>
              <a:t>Origine : API You Tube v3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Langue : Internationale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Transformations :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Traduction 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Preprocessing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Vectorisation 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34D859BE-9212-BFE2-7BF8-BF133CB17B36}"/>
              </a:ext>
            </a:extLst>
          </p:cNvPr>
          <p:cNvGrpSpPr/>
          <p:nvPr/>
        </p:nvGrpSpPr>
        <p:grpSpPr>
          <a:xfrm>
            <a:off x="-12941749" y="1647282"/>
            <a:ext cx="2970344" cy="800101"/>
            <a:chOff x="5562600" y="4381500"/>
            <a:chExt cx="4629150" cy="1428750"/>
          </a:xfrm>
        </p:grpSpPr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97CAE151-190C-F5CD-D485-1E942EE3DA0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avec coins rognés en diagonale 12">
              <a:extLst>
                <a:ext uri="{FF2B5EF4-FFF2-40B4-BE49-F238E27FC236}">
                  <a16:creationId xmlns:a16="http://schemas.microsoft.com/office/drawing/2014/main" id="{77009FDF-6F9F-A926-885F-8995883B44E5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Jeux de données</a:t>
              </a:r>
            </a:p>
          </p:txBody>
        </p:sp>
      </p:grpSp>
      <p:pic>
        <p:nvPicPr>
          <p:cNvPr id="14" name="Image 13" descr="Une image contenant capture d’écran, diagramme, Rectangle, Tracé&#10;&#10;Le contenu généré par l’IA peut être incorrect.">
            <a:extLst>
              <a:ext uri="{FF2B5EF4-FFF2-40B4-BE49-F238E27FC236}">
                <a16:creationId xmlns:a16="http://schemas.microsoft.com/office/drawing/2014/main" id="{DF8319E2-D9C0-ABE2-E013-B85B92A4F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32628" y="1806667"/>
            <a:ext cx="7412629" cy="4342220"/>
          </a:xfrm>
          <a:prstGeom prst="rect">
            <a:avLst/>
          </a:prstGeom>
        </p:spPr>
      </p:pic>
      <p:sp>
        <p:nvSpPr>
          <p:cNvPr id="17" name="Titre 1">
            <a:extLst>
              <a:ext uri="{FF2B5EF4-FFF2-40B4-BE49-F238E27FC236}">
                <a16:creationId xmlns:a16="http://schemas.microsoft.com/office/drawing/2014/main" id="{08DDE102-41C8-69DA-4E0F-E4ACD2DB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84" y="254269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Données pour l’apprentissage &amp; construction de variables</a:t>
            </a:r>
            <a:endParaRPr lang="fr-FR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5FB1F076-CA3B-4EE0-A93E-020B48BFB693}"/>
              </a:ext>
            </a:extLst>
          </p:cNvPr>
          <p:cNvSpPr txBox="1">
            <a:spLocks/>
          </p:cNvSpPr>
          <p:nvPr/>
        </p:nvSpPr>
        <p:spPr>
          <a:xfrm>
            <a:off x="143416" y="2854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Données</a:t>
            </a:r>
            <a:r>
              <a:rPr lang="fr-FR" b="1" dirty="0">
                <a:solidFill>
                  <a:srgbClr val="00B0F0"/>
                </a:solidFill>
              </a:rPr>
              <a:t> pour l’apprentissage &amp; construction de variables</a:t>
            </a:r>
            <a:endParaRPr lang="fr-FR" b="1" dirty="0">
              <a:solidFill>
                <a:srgbClr val="00B0F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2610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766D4EF-580A-2704-97A5-A2E99EC06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7FC9E623-C9C9-8576-1823-D917FA5E434D}"/>
              </a:ext>
            </a:extLst>
          </p:cNvPr>
          <p:cNvSpPr/>
          <p:nvPr/>
        </p:nvSpPr>
        <p:spPr>
          <a:xfrm>
            <a:off x="262886" y="2366169"/>
            <a:ext cx="2676977" cy="4282281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Source : </a:t>
            </a:r>
            <a:r>
              <a:rPr lang="fr-FR" dirty="0" err="1"/>
              <a:t>Kaggle</a:t>
            </a:r>
            <a:endParaRPr lang="fr-FR" dirty="0"/>
          </a:p>
          <a:p>
            <a:pPr algn="ctr"/>
            <a:endParaRPr lang="fr-FR" dirty="0"/>
          </a:p>
          <a:p>
            <a:pPr algn="ctr"/>
            <a:r>
              <a:rPr lang="fr-FR" dirty="0"/>
              <a:t>Origine : API You Tube v3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Langue : Internationale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Transformations :</a:t>
            </a:r>
          </a:p>
          <a:p>
            <a:pPr marL="285750" indent="-285750" algn="ctr">
              <a:buFontTx/>
              <a:buChar char="-"/>
            </a:pPr>
            <a:r>
              <a:rPr lang="fr-FR" dirty="0"/>
              <a:t>Traduction </a:t>
            </a:r>
          </a:p>
          <a:p>
            <a:pPr marL="285750" indent="-285750" algn="ctr">
              <a:buFontTx/>
              <a:buChar char="-"/>
            </a:pPr>
            <a:r>
              <a:rPr lang="fr-FR" dirty="0" err="1"/>
              <a:t>Preprocessing</a:t>
            </a:r>
            <a:endParaRPr lang="fr-FR" dirty="0"/>
          </a:p>
          <a:p>
            <a:pPr marL="285750" indent="-285750" algn="ctr">
              <a:buFontTx/>
              <a:buChar char="-"/>
            </a:pPr>
            <a:r>
              <a:rPr lang="fr-FR" dirty="0"/>
              <a:t>Vectorisation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5CBFE5C-7356-F281-3F53-9A0D7CD75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Données pour l’apprentissage &amp; construction de variables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A5457ABE-087F-AFE4-B1D8-664A2DFA341D}"/>
              </a:ext>
            </a:extLst>
          </p:cNvPr>
          <p:cNvGrpSpPr/>
          <p:nvPr/>
        </p:nvGrpSpPr>
        <p:grpSpPr>
          <a:xfrm>
            <a:off x="146684" y="1910555"/>
            <a:ext cx="2970344" cy="800101"/>
            <a:chOff x="5562600" y="4381500"/>
            <a:chExt cx="4629150" cy="1428750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2ACDE10F-7EF6-B089-E8EE-3841A08C3490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 : avec coins rognés en diagonale 5">
              <a:extLst>
                <a:ext uri="{FF2B5EF4-FFF2-40B4-BE49-F238E27FC236}">
                  <a16:creationId xmlns:a16="http://schemas.microsoft.com/office/drawing/2014/main" id="{B095C568-1081-B9AF-DDDF-F407C7466679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Jeux de données</a:t>
              </a:r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9B1EF918-6EFC-AF12-2AEA-DB3AA612B1E5}"/>
              </a:ext>
            </a:extLst>
          </p:cNvPr>
          <p:cNvSpPr txBox="1"/>
          <p:nvPr/>
        </p:nvSpPr>
        <p:spPr>
          <a:xfrm>
            <a:off x="114576" y="6192293"/>
            <a:ext cx="3034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Sélectionnée après tests de similarité</a:t>
            </a:r>
          </a:p>
        </p:txBody>
      </p:sp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id="{A4C80C31-4F31-A9D3-87C5-1151B283B1DA}"/>
              </a:ext>
            </a:extLst>
          </p:cNvPr>
          <p:cNvGraphicFramePr>
            <a:graphicFrameLocks noGrp="1"/>
          </p:cNvGraphicFramePr>
          <p:nvPr/>
        </p:nvGraphicFramePr>
        <p:xfrm>
          <a:off x="3179618" y="2452895"/>
          <a:ext cx="8897804" cy="384048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125210">
                  <a:extLst>
                    <a:ext uri="{9D8B030D-6E8A-4147-A177-3AD203B41FA5}">
                      <a16:colId xmlns:a16="http://schemas.microsoft.com/office/drawing/2014/main" val="3163338078"/>
                    </a:ext>
                  </a:extLst>
                </a:gridCol>
                <a:gridCol w="1500376">
                  <a:extLst>
                    <a:ext uri="{9D8B030D-6E8A-4147-A177-3AD203B41FA5}">
                      <a16:colId xmlns:a16="http://schemas.microsoft.com/office/drawing/2014/main" val="4193469381"/>
                    </a:ext>
                  </a:extLst>
                </a:gridCol>
                <a:gridCol w="1500376">
                  <a:extLst>
                    <a:ext uri="{9D8B030D-6E8A-4147-A177-3AD203B41FA5}">
                      <a16:colId xmlns:a16="http://schemas.microsoft.com/office/drawing/2014/main" val="2899391326"/>
                    </a:ext>
                  </a:extLst>
                </a:gridCol>
                <a:gridCol w="1254205">
                  <a:extLst>
                    <a:ext uri="{9D8B030D-6E8A-4147-A177-3AD203B41FA5}">
                      <a16:colId xmlns:a16="http://schemas.microsoft.com/office/drawing/2014/main" val="2671122774"/>
                    </a:ext>
                  </a:extLst>
                </a:gridCol>
                <a:gridCol w="841818">
                  <a:extLst>
                    <a:ext uri="{9D8B030D-6E8A-4147-A177-3AD203B41FA5}">
                      <a16:colId xmlns:a16="http://schemas.microsoft.com/office/drawing/2014/main" val="1015564148"/>
                    </a:ext>
                  </a:extLst>
                </a:gridCol>
                <a:gridCol w="1418347">
                  <a:extLst>
                    <a:ext uri="{9D8B030D-6E8A-4147-A177-3AD203B41FA5}">
                      <a16:colId xmlns:a16="http://schemas.microsoft.com/office/drawing/2014/main" val="1494557987"/>
                    </a:ext>
                  </a:extLst>
                </a:gridCol>
                <a:gridCol w="1257472">
                  <a:extLst>
                    <a:ext uri="{9D8B030D-6E8A-4147-A177-3AD203B41FA5}">
                      <a16:colId xmlns:a16="http://schemas.microsoft.com/office/drawing/2014/main" val="973478128"/>
                    </a:ext>
                  </a:extLst>
                </a:gridCol>
              </a:tblGrid>
              <a:tr h="44185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Variable prédictive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Variables dépendantes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3646335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 err="1"/>
                        <a:t>Méta-données</a:t>
                      </a:r>
                      <a:r>
                        <a:rPr lang="fr-FR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CommentText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tokens_clean_lem</a:t>
                      </a:r>
                      <a:endParaRPr lang="fr-FR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Sentiment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Text_fr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w2vec_vector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Tfidf_vector</a:t>
                      </a:r>
                      <a:endParaRPr lang="fr-FR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437537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r>
                        <a:rPr lang="fr-FR" dirty="0"/>
                        <a:t>Identifiants vidéo, chaine, auteur, titre, likes, réponses, date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Commentaires original rédigés en anglais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Negative</a:t>
                      </a:r>
                      <a:endParaRPr lang="fr-FR" dirty="0"/>
                    </a:p>
                    <a:p>
                      <a:r>
                        <a:rPr lang="fr-FR" dirty="0"/>
                        <a:t>Neutral</a:t>
                      </a:r>
                    </a:p>
                    <a:p>
                      <a:r>
                        <a:rPr lang="fr-FR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 traduit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0837424"/>
                  </a:ext>
                </a:extLst>
              </a:tr>
            </a:tbl>
          </a:graphicData>
        </a:graphic>
      </p:graphicFrame>
      <p:sp>
        <p:nvSpPr>
          <p:cNvPr id="10" name="ZoneTexte 9">
            <a:extLst>
              <a:ext uri="{FF2B5EF4-FFF2-40B4-BE49-F238E27FC236}">
                <a16:creationId xmlns:a16="http://schemas.microsoft.com/office/drawing/2014/main" id="{1CBFD567-AC16-09AE-4ED9-CD59EE09F403}"/>
              </a:ext>
            </a:extLst>
          </p:cNvPr>
          <p:cNvSpPr txBox="1"/>
          <p:nvPr/>
        </p:nvSpPr>
        <p:spPr>
          <a:xfrm>
            <a:off x="4191000" y="6366059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Extrait de 151 884 sur un total de 1 032 225 commentaires</a:t>
            </a:r>
          </a:p>
        </p:txBody>
      </p:sp>
    </p:spTree>
    <p:extLst>
      <p:ext uri="{BB962C8B-B14F-4D97-AF65-F5344CB8AC3E}">
        <p14:creationId xmlns:p14="http://schemas.microsoft.com/office/powerpoint/2010/main" val="813768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14FB3E-F56B-3C01-4EFC-94EE8D00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Jeu de données exploitable pour l’apprentissage / construction de variables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98C317-3980-0816-DCA8-6A05BB3F0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données ajoutées pour / transformées pour l’apprentissage du modèle : texte </a:t>
            </a:r>
            <a:r>
              <a:rPr lang="fr-FR" dirty="0" err="1"/>
              <a:t>tokenizé</a:t>
            </a:r>
            <a:r>
              <a:rPr lang="fr-FR" dirty="0"/>
              <a:t>, vectorisé avec word2vec et </a:t>
            </a:r>
            <a:r>
              <a:rPr lang="fr-FR" dirty="0" err="1"/>
              <a:t>tfidf</a:t>
            </a:r>
            <a:endParaRPr lang="fr-FR" dirty="0"/>
          </a:p>
          <a:p>
            <a:r>
              <a:rPr lang="fr-FR" dirty="0"/>
              <a:t>La variable prédictive envisagées : sentiment positif, négatif et neutre</a:t>
            </a:r>
          </a:p>
          <a:p>
            <a:r>
              <a:rPr lang="fr-FR" dirty="0"/>
              <a:t>Les données d’apprentissage : </a:t>
            </a:r>
            <a:r>
              <a:rPr lang="fr-FR" dirty="0" err="1"/>
              <a:t>kaggle</a:t>
            </a:r>
            <a:r>
              <a:rPr lang="fr-FR" dirty="0"/>
              <a:t> api </a:t>
            </a:r>
            <a:r>
              <a:rPr lang="fr-FR" dirty="0" err="1"/>
              <a:t>youtube</a:t>
            </a:r>
            <a:r>
              <a:rPr lang="fr-FR" dirty="0"/>
              <a:t> traduit par google trad via python</a:t>
            </a:r>
          </a:p>
          <a:p>
            <a:r>
              <a:rPr lang="fr-FR" dirty="0"/>
              <a:t>Pour le topic modeling : le texte nettoyé simplement extrait de </a:t>
            </a:r>
            <a:r>
              <a:rPr lang="fr-FR" dirty="0" err="1"/>
              <a:t>you</a:t>
            </a:r>
            <a:r>
              <a:rPr lang="fr-FR" dirty="0"/>
              <a:t> tube pas d’entraiment nécessaire car les sujets dépendent des textes et diffèrent d’une vidéo à l’autre. Apprentissage non supervisé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98897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CDA06B91-808A-FA2C-9CFB-31D04A320CCB}"/>
              </a:ext>
            </a:extLst>
          </p:cNvPr>
          <p:cNvSpPr/>
          <p:nvPr/>
        </p:nvSpPr>
        <p:spPr>
          <a:xfrm>
            <a:off x="249527" y="5438369"/>
            <a:ext cx="10206061" cy="95761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6D0FC8B4-C41D-9A5D-F6B2-EC7E64701B3A}"/>
              </a:ext>
            </a:extLst>
          </p:cNvPr>
          <p:cNvSpPr/>
          <p:nvPr/>
        </p:nvSpPr>
        <p:spPr>
          <a:xfrm>
            <a:off x="249527" y="2781723"/>
            <a:ext cx="10206061" cy="95761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44BF415B-986E-C4C2-ACBA-90402AC08FC8}"/>
              </a:ext>
            </a:extLst>
          </p:cNvPr>
          <p:cNvSpPr/>
          <p:nvPr/>
        </p:nvSpPr>
        <p:spPr>
          <a:xfrm>
            <a:off x="1672271" y="4110046"/>
            <a:ext cx="10206061" cy="95761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C8EF03C8-7AC2-8B04-1262-7CB78D77DDA6}"/>
              </a:ext>
            </a:extLst>
          </p:cNvPr>
          <p:cNvSpPr/>
          <p:nvPr/>
        </p:nvSpPr>
        <p:spPr>
          <a:xfrm>
            <a:off x="1672271" y="1512858"/>
            <a:ext cx="10206061" cy="95761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65B271C-A295-559F-DB0A-A4E80EEA1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92" y="121980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Des méthodes de sélection de variables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B6B7DE92-5235-211C-F951-0114810B1C5A}"/>
              </a:ext>
            </a:extLst>
          </p:cNvPr>
          <p:cNvGrpSpPr/>
          <p:nvPr/>
        </p:nvGrpSpPr>
        <p:grpSpPr>
          <a:xfrm>
            <a:off x="93610" y="1406695"/>
            <a:ext cx="3157322" cy="1089834"/>
            <a:chOff x="5562600" y="4381500"/>
            <a:chExt cx="4629150" cy="1428750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C19376C5-6474-2A98-3321-4FEB1B4352A3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39D3A817-E958-6B88-13C7-2D3A80D2EE7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/>
                <a:t>Retrait des stop-</a:t>
              </a:r>
              <a:r>
                <a:rPr lang="fr-FR" dirty="0" err="1"/>
                <a:t>words</a:t>
              </a:r>
              <a:endParaRPr lang="fr-FR" dirty="0"/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B8C56883-9BAE-1C57-3489-C5A8AC44E8E4}"/>
              </a:ext>
            </a:extLst>
          </p:cNvPr>
          <p:cNvGrpSpPr/>
          <p:nvPr/>
        </p:nvGrpSpPr>
        <p:grpSpPr>
          <a:xfrm>
            <a:off x="8684430" y="2672291"/>
            <a:ext cx="3157322" cy="1089834"/>
            <a:chOff x="5562600" y="4381500"/>
            <a:chExt cx="4629150" cy="1428750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6BB8D801-CE90-F1BA-19D6-E11C892074DB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FF43AFB3-F3EB-4024-3CBE-6862E539CDB5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Retrait des mots de moins de 3 lettres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AD6FABE2-ECE6-6D54-777B-10587165242D}"/>
              </a:ext>
            </a:extLst>
          </p:cNvPr>
          <p:cNvGrpSpPr/>
          <p:nvPr/>
        </p:nvGrpSpPr>
        <p:grpSpPr>
          <a:xfrm>
            <a:off x="249527" y="4050588"/>
            <a:ext cx="3157322" cy="1089834"/>
            <a:chOff x="5562600" y="4381500"/>
            <a:chExt cx="4629150" cy="1428750"/>
          </a:xfrm>
        </p:grpSpPr>
        <p:sp>
          <p:nvSpPr>
            <p:cNvPr id="14" name="Rectangle : coins arrondis 13">
              <a:extLst>
                <a:ext uri="{FF2B5EF4-FFF2-40B4-BE49-F238E27FC236}">
                  <a16:creationId xmlns:a16="http://schemas.microsoft.com/office/drawing/2014/main" id="{BF4BBCEA-E135-9CDA-1BAC-151776B6AA3A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 : avec coins rognés en diagonale 17">
              <a:extLst>
                <a:ext uri="{FF2B5EF4-FFF2-40B4-BE49-F238E27FC236}">
                  <a16:creationId xmlns:a16="http://schemas.microsoft.com/office/drawing/2014/main" id="{68EF1DBE-B74A-7FCC-C307-658ED4D9B2E6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Retrait de la ponctuation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501BBEA3-7F6F-B941-3F9D-C774E763661D}"/>
              </a:ext>
            </a:extLst>
          </p:cNvPr>
          <p:cNvGrpSpPr/>
          <p:nvPr/>
        </p:nvGrpSpPr>
        <p:grpSpPr>
          <a:xfrm>
            <a:off x="8719844" y="5371469"/>
            <a:ext cx="3157322" cy="1089834"/>
            <a:chOff x="5562600" y="4381500"/>
            <a:chExt cx="4629150" cy="1428750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1D40FD0D-1692-F470-994B-20A4285033E6}"/>
                </a:ext>
              </a:extLst>
            </p:cNvPr>
            <p:cNvSpPr/>
            <p:nvPr/>
          </p:nvSpPr>
          <p:spPr>
            <a:xfrm rot="302632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 : avec coins rognés en diagonale 23">
              <a:extLst>
                <a:ext uri="{FF2B5EF4-FFF2-40B4-BE49-F238E27FC236}">
                  <a16:creationId xmlns:a16="http://schemas.microsoft.com/office/drawing/2014/main" id="{BA08ECEB-E198-4678-AE09-522D57C8E4E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Lemmatisation</a:t>
              </a: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F3D8DDB1-6DA1-1CF2-E9DC-665317A0DEFC}"/>
              </a:ext>
            </a:extLst>
          </p:cNvPr>
          <p:cNvSpPr txBox="1">
            <a:spLocks/>
          </p:cNvSpPr>
          <p:nvPr/>
        </p:nvSpPr>
        <p:spPr>
          <a:xfrm>
            <a:off x="377257" y="1242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Des méthodes de sélection de variables</a:t>
            </a:r>
          </a:p>
        </p:txBody>
      </p:sp>
    </p:spTree>
    <p:extLst>
      <p:ext uri="{BB962C8B-B14F-4D97-AF65-F5344CB8AC3E}">
        <p14:creationId xmlns:p14="http://schemas.microsoft.com/office/powerpoint/2010/main" val="68308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ACC31F-D9AD-F173-EE91-13EB4D541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Entrainement du modèle d’analyse de sentiment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8B215F3-C878-6A36-7C64-9F9C64233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97898" cy="4351338"/>
          </a:xfrm>
        </p:spPr>
        <p:txBody>
          <a:bodyPr/>
          <a:lstStyle/>
          <a:p>
            <a:r>
              <a:rPr lang="fr-FR" dirty="0"/>
              <a:t>Techno (</a:t>
            </a:r>
            <a:r>
              <a:rPr lang="fr-FR" dirty="0" err="1"/>
              <a:t>gensim</a:t>
            </a:r>
            <a:r>
              <a:rPr lang="fr-FR" dirty="0"/>
              <a:t>, </a:t>
            </a:r>
            <a:r>
              <a:rPr lang="fr-FR" dirty="0" err="1"/>
              <a:t>sklearn</a:t>
            </a:r>
            <a:r>
              <a:rPr lang="fr-FR" dirty="0"/>
              <a:t>, transformer/</a:t>
            </a:r>
            <a:r>
              <a:rPr lang="fr-FR" dirty="0" err="1"/>
              <a:t>Pytorch</a:t>
            </a:r>
            <a:endParaRPr lang="fr-FR" dirty="0"/>
          </a:p>
          <a:p>
            <a:r>
              <a:rPr lang="fr-FR" dirty="0"/>
              <a:t>Faire l’entrainement sur les données </a:t>
            </a:r>
            <a:r>
              <a:rPr lang="fr-FR" dirty="0" err="1"/>
              <a:t>étiquettées</a:t>
            </a:r>
            <a:r>
              <a:rPr lang="fr-FR" dirty="0"/>
              <a:t> par le </a:t>
            </a:r>
            <a:r>
              <a:rPr lang="fr-FR" dirty="0" err="1"/>
              <a:t>tansformer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pic>
        <p:nvPicPr>
          <p:cNvPr id="5" name="Image 4" descr="Une image contenant diagramme, ligne, texte, Tracé&#10;&#10;Le contenu généré par l’IA peut être incorrect.">
            <a:extLst>
              <a:ext uri="{FF2B5EF4-FFF2-40B4-BE49-F238E27FC236}">
                <a16:creationId xmlns:a16="http://schemas.microsoft.com/office/drawing/2014/main" id="{5F235F08-61BC-11BC-A358-FBF9E62EB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354" y="1284929"/>
            <a:ext cx="7232215" cy="543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35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F6876-6D3A-B03D-8700-D9E59E265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1EDB32-77A4-DA1B-6A1E-239AA00A4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Entrainement du modèle d’analyse de sentiment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36487B-D925-7285-6AF7-D0133651B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Techno (</a:t>
            </a:r>
            <a:r>
              <a:rPr lang="fr-FR" dirty="0" err="1"/>
              <a:t>gensim</a:t>
            </a:r>
            <a:r>
              <a:rPr lang="fr-FR" dirty="0"/>
              <a:t>, </a:t>
            </a:r>
            <a:r>
              <a:rPr lang="fr-FR" dirty="0" err="1"/>
              <a:t>sklearn</a:t>
            </a:r>
            <a:r>
              <a:rPr lang="fr-FR" dirty="0"/>
              <a:t>, transformer/</a:t>
            </a:r>
            <a:r>
              <a:rPr lang="fr-FR" dirty="0" err="1"/>
              <a:t>Pytorch</a:t>
            </a:r>
            <a:endParaRPr lang="fr-FR" dirty="0"/>
          </a:p>
          <a:p>
            <a:r>
              <a:rPr lang="fr-FR" dirty="0"/>
              <a:t>Faire l’entrainement sur les données </a:t>
            </a:r>
            <a:r>
              <a:rPr lang="fr-FR" dirty="0" err="1"/>
              <a:t>étiquettées</a:t>
            </a:r>
            <a:r>
              <a:rPr lang="fr-FR" dirty="0"/>
              <a:t> par le </a:t>
            </a:r>
            <a:r>
              <a:rPr lang="fr-FR" dirty="0" err="1"/>
              <a:t>tansformer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pic>
        <p:nvPicPr>
          <p:cNvPr id="9" name="Image 8" descr="Une image contenant capture d’écran, texte, logiciel, Rectangle&#10;&#10;Le contenu généré par l’IA peut être incorrect.">
            <a:extLst>
              <a:ext uri="{FF2B5EF4-FFF2-40B4-BE49-F238E27FC236}">
                <a16:creationId xmlns:a16="http://schemas.microsoft.com/office/drawing/2014/main" id="{B14F70C1-B42D-40C9-2D4F-1969C76BA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68" y="2596938"/>
            <a:ext cx="5826032" cy="4077478"/>
          </a:xfrm>
          <a:prstGeom prst="rect">
            <a:avLst/>
          </a:prstGeom>
        </p:spPr>
      </p:pic>
      <p:pic>
        <p:nvPicPr>
          <p:cNvPr id="11" name="Image 10" descr="Une image contenant texte, capture d’écran, ligne, Tracé&#10;&#10;Le contenu généré par l’IA peut être incorrect.">
            <a:extLst>
              <a:ext uri="{FF2B5EF4-FFF2-40B4-BE49-F238E27FC236}">
                <a16:creationId xmlns:a16="http://schemas.microsoft.com/office/drawing/2014/main" id="{D05E481A-17AD-C687-0EBB-7356A1792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60008"/>
            <a:ext cx="5571934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576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DC5043-24C0-C7A2-39C4-5F316809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Une méthode d’optimisation des modèles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16B542-3265-21E7-DDF2-9C65AA55E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d’un modèle pré entrainé</a:t>
            </a:r>
          </a:p>
          <a:p>
            <a:r>
              <a:rPr lang="fr-FR" dirty="0">
                <a:highlight>
                  <a:srgbClr val="00FF00"/>
                </a:highlight>
              </a:rPr>
              <a:t>Fine tuning d’un model </a:t>
            </a:r>
            <a:r>
              <a:rPr lang="fr-FR" dirty="0" err="1">
                <a:highlight>
                  <a:srgbClr val="00FF00"/>
                </a:highlight>
              </a:rPr>
              <a:t>pre</a:t>
            </a:r>
            <a:r>
              <a:rPr lang="fr-FR" dirty="0">
                <a:highlight>
                  <a:srgbClr val="00FF00"/>
                </a:highlight>
              </a:rPr>
              <a:t>-entrainé : 74% d’</a:t>
            </a:r>
            <a:r>
              <a:rPr lang="fr-FR" dirty="0" err="1">
                <a:highlight>
                  <a:srgbClr val="00FF00"/>
                </a:highlight>
              </a:rPr>
              <a:t>accuracy</a:t>
            </a:r>
            <a:r>
              <a:rPr lang="fr-FR" dirty="0">
                <a:highlight>
                  <a:srgbClr val="00FF00"/>
                </a:highlight>
              </a:rPr>
              <a:t> </a:t>
            </a:r>
          </a:p>
          <a:p>
            <a:r>
              <a:rPr lang="fr-FR" dirty="0"/>
              <a:t>Fine </a:t>
            </a:r>
            <a:r>
              <a:rPr lang="fr-FR" dirty="0" err="1"/>
              <a:t>tunig</a:t>
            </a:r>
            <a:r>
              <a:rPr lang="fr-FR" dirty="0"/>
              <a:t> sur un texte étiqueté à la main</a:t>
            </a:r>
          </a:p>
          <a:p>
            <a:r>
              <a:rPr lang="fr-FR" dirty="0">
                <a:highlight>
                  <a:srgbClr val="FFFF00"/>
                </a:highlight>
              </a:rPr>
              <a:t>Recherche des meilleurs hyper paramètres : </a:t>
            </a:r>
            <a:r>
              <a:rPr lang="fr-FR" dirty="0" err="1">
                <a:highlight>
                  <a:srgbClr val="FFFF00"/>
                </a:highlight>
              </a:rPr>
              <a:t>grid</a:t>
            </a:r>
            <a:r>
              <a:rPr lang="fr-FR" dirty="0">
                <a:highlight>
                  <a:srgbClr val="FFFF00"/>
                </a:highlight>
              </a:rPr>
              <a:t> </a:t>
            </a:r>
            <a:r>
              <a:rPr lang="fr-FR" dirty="0" err="1">
                <a:highlight>
                  <a:srgbClr val="FFFF00"/>
                </a:highlight>
              </a:rPr>
              <a:t>search</a:t>
            </a:r>
            <a:r>
              <a:rPr lang="fr-FR" dirty="0">
                <a:highlight>
                  <a:srgbClr val="FFFF00"/>
                </a:highlight>
              </a:rPr>
              <a:t> CV : pas de réel changement</a:t>
            </a:r>
          </a:p>
          <a:p>
            <a:r>
              <a:rPr lang="fr-FR" dirty="0">
                <a:highlight>
                  <a:srgbClr val="FFFF00"/>
                </a:highlight>
              </a:rPr>
              <a:t>Cross – validation : pas de réel changement</a:t>
            </a:r>
          </a:p>
        </p:txBody>
      </p:sp>
      <p:pic>
        <p:nvPicPr>
          <p:cNvPr id="5" name="Image 4" descr="Une image contenant texte, capture d’écran, diagramme, nombre&#10;&#10;Le contenu généré par l’IA peut être incorrect.">
            <a:extLst>
              <a:ext uri="{FF2B5EF4-FFF2-40B4-BE49-F238E27FC236}">
                <a16:creationId xmlns:a16="http://schemas.microsoft.com/office/drawing/2014/main" id="{C2EA0151-7714-A035-E54D-0A4583D23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246" y="659089"/>
            <a:ext cx="7772400" cy="619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48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21D91E-CF02-F324-8BDC-AFFD0A7BA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Topic </a:t>
            </a:r>
            <a:r>
              <a:rPr lang="fr-FR" dirty="0" err="1"/>
              <a:t>modéling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87A530-7B7F-71AB-4C5A-075999694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Recherche du nombre de topic optimal</a:t>
            </a:r>
          </a:p>
          <a:p>
            <a:pPr marL="0" indent="0">
              <a:buNone/>
            </a:pPr>
            <a:r>
              <a:rPr lang="fr-FR" dirty="0"/>
              <a:t>: graphiques et calcule du seuil </a:t>
            </a:r>
          </a:p>
          <a:p>
            <a:pPr marL="0" indent="0">
              <a:buNone/>
            </a:pPr>
            <a:r>
              <a:rPr lang="fr-FR" dirty="0"/>
              <a:t>Présentation des métriques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Amélioration : meilleur </a:t>
            </a:r>
            <a:r>
              <a:rPr lang="fr-FR" dirty="0" err="1"/>
              <a:t>preprocessing</a:t>
            </a:r>
            <a:r>
              <a:rPr lang="fr-FR" dirty="0"/>
              <a:t> (expressions…), transformer,</a:t>
            </a:r>
          </a:p>
        </p:txBody>
      </p:sp>
    </p:spTree>
    <p:extLst>
      <p:ext uri="{BB962C8B-B14F-4D97-AF65-F5344CB8AC3E}">
        <p14:creationId xmlns:p14="http://schemas.microsoft.com/office/powerpoint/2010/main" val="1638295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54DFED-2CB2-4D21-DAE6-46DBF0295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A9830292-BE80-BBB3-EC26-C0DC03AF9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1529"/>
            <a:ext cx="5734050" cy="5734050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44C19FAB-70E4-5A76-8608-78AA2D46DCAF}"/>
              </a:ext>
            </a:extLst>
          </p:cNvPr>
          <p:cNvGrpSpPr/>
          <p:nvPr/>
        </p:nvGrpSpPr>
        <p:grpSpPr>
          <a:xfrm>
            <a:off x="4518229" y="1910819"/>
            <a:ext cx="10321890" cy="3785652"/>
            <a:chOff x="4270579" y="847492"/>
            <a:chExt cx="10321890" cy="3785652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35C236A9-0532-0DAB-AC98-D8635FB0A24C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28C7DB4F-8202-FFBC-9B18-B9857EDD1E8F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ADA2CADF-6337-973F-5E59-5547A3786B3C}"/>
              </a:ext>
            </a:extLst>
          </p:cNvPr>
          <p:cNvGrpSpPr/>
          <p:nvPr/>
        </p:nvGrpSpPr>
        <p:grpSpPr>
          <a:xfrm>
            <a:off x="13784348" y="1910819"/>
            <a:ext cx="6119605" cy="1923202"/>
            <a:chOff x="5562600" y="4381500"/>
            <a:chExt cx="4629150" cy="1428750"/>
          </a:xfrm>
        </p:grpSpPr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3D994CC8-0AB2-2601-B4BA-634A5F54409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Rectangle : avec coins rognés en diagonale 18">
              <a:extLst>
                <a:ext uri="{FF2B5EF4-FFF2-40B4-BE49-F238E27FC236}">
                  <a16:creationId xmlns:a16="http://schemas.microsoft.com/office/drawing/2014/main" id="{C95516F1-B198-6A69-6831-347053912B89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000" dirty="0"/>
                <a:t>Léna situation influenceuse française avec 3,14 millions d’abonnées sur You Tube vient de terminer la 9</a:t>
              </a:r>
              <a:r>
                <a:rPr lang="fr-FR" sz="2000" baseline="30000" dirty="0"/>
                <a:t>ème</a:t>
              </a:r>
              <a:r>
                <a:rPr lang="fr-FR" sz="2000" dirty="0"/>
                <a:t> saison des vlog d’aoûts. </a:t>
              </a: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EE57A3A0-C61E-D716-A868-962E83F39686}"/>
              </a:ext>
            </a:extLst>
          </p:cNvPr>
          <p:cNvGrpSpPr/>
          <p:nvPr/>
        </p:nvGrpSpPr>
        <p:grpSpPr>
          <a:xfrm>
            <a:off x="14086551" y="4364817"/>
            <a:ext cx="5112385" cy="1732702"/>
            <a:chOff x="5562600" y="4381500"/>
            <a:chExt cx="4629150" cy="1428750"/>
          </a:xfrm>
        </p:grpSpPr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2BDF3A8C-BE4A-1F2E-30C4-200AB860A62F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 : avec coins rognés en diagonale 21">
              <a:extLst>
                <a:ext uri="{FF2B5EF4-FFF2-40B4-BE49-F238E27FC236}">
                  <a16:creationId xmlns:a16="http://schemas.microsoft.com/office/drawing/2014/main" id="{67F2D3A7-98BB-5DF1-3FF8-76B6B14D7C5B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600" dirty="0"/>
                <a:t>Qu’ont pensés mes abonnées de cette saison ?</a:t>
              </a:r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781075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9FCA9-D802-8AAE-EF33-FBBED7D58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40DF47-DBEC-9932-4A05-FE39938130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Déploiement et automatisation des modèles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152BAA8-127E-6133-D0DD-AAA9F2D48B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Méthode de sauvegarde</a:t>
            </a:r>
          </a:p>
          <a:p>
            <a:r>
              <a:rPr lang="fr-FR" dirty="0"/>
              <a:t>Processus CI/CD</a:t>
            </a:r>
          </a:p>
          <a:p>
            <a:r>
              <a:rPr lang="fr-FR" dirty="0"/>
              <a:t>Système de monitoring</a:t>
            </a:r>
          </a:p>
          <a:p>
            <a:r>
              <a:rPr lang="fr-FR" dirty="0"/>
              <a:t>Système de collecte de données</a:t>
            </a:r>
          </a:p>
        </p:txBody>
      </p:sp>
    </p:spTree>
    <p:extLst>
      <p:ext uri="{BB962C8B-B14F-4D97-AF65-F5344CB8AC3E}">
        <p14:creationId xmlns:p14="http://schemas.microsoft.com/office/powerpoint/2010/main" val="2418802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FA6F05-58AC-3F5E-B7B9-60BBA6A78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Une méthode de sauvegarde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56275C-E70E-F5C7-2AD8-1A9D835BD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Hugging</a:t>
            </a:r>
            <a:r>
              <a:rPr lang="fr-FR" dirty="0"/>
              <a:t> face , </a:t>
            </a:r>
            <a:r>
              <a:rPr lang="fr-FR" dirty="0" err="1"/>
              <a:t>token</a:t>
            </a:r>
            <a:r>
              <a:rPr lang="fr-FR" dirty="0"/>
              <a:t> </a:t>
            </a:r>
            <a:r>
              <a:rPr lang="fr-FR" dirty="0" err="1"/>
              <a:t>acess</a:t>
            </a:r>
            <a:r>
              <a:rPr lang="fr-FR" dirty="0"/>
              <a:t>, </a:t>
            </a:r>
          </a:p>
        </p:txBody>
      </p:sp>
      <p:pic>
        <p:nvPicPr>
          <p:cNvPr id="5" name="Image 4" descr="Une image contenant clipart, émoticône, dessin humoristique&#10;&#10;Le contenu généré par l’IA peut être incorrect.">
            <a:extLst>
              <a:ext uri="{FF2B5EF4-FFF2-40B4-BE49-F238E27FC236}">
                <a16:creationId xmlns:a16="http://schemas.microsoft.com/office/drawing/2014/main" id="{9671EBB8-1FE7-8870-2160-5C18760EE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240" y="2698750"/>
            <a:ext cx="5283200" cy="14605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8E4E71F-3E5B-D6F0-0799-46067121B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0" y="4294187"/>
            <a:ext cx="7772400" cy="94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741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B8CCC7-03F8-2BA3-BD46-81565C0C4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processus CI/CD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2172C4-619A-948E-5170-B3836F29F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Git hub action</a:t>
            </a:r>
          </a:p>
          <a:p>
            <a:r>
              <a:rPr lang="fr-FR" dirty="0"/>
              <a:t>Docker </a:t>
            </a:r>
          </a:p>
          <a:p>
            <a:r>
              <a:rPr lang="fr-FR" dirty="0"/>
              <a:t>1 migration de la base de données vers mongo atlas</a:t>
            </a:r>
          </a:p>
          <a:p>
            <a:r>
              <a:rPr lang="fr-FR" dirty="0"/>
              <a:t>Déploiement sur </a:t>
            </a:r>
            <a:r>
              <a:rPr lang="fr-FR" dirty="0" err="1"/>
              <a:t>streamlit</a:t>
            </a:r>
            <a:r>
              <a:rPr lang="fr-FR" dirty="0"/>
              <a:t> cloud</a:t>
            </a:r>
          </a:p>
          <a:p>
            <a:r>
              <a:rPr lang="fr-FR" dirty="0"/>
              <a:t>Ci/cd avec git hub action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89183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B4521A-1A28-6D5A-BC2D-2E8D497B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système de monitoring de la performance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C923B2-AE0B-542D-DD0E-16208AAB3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Sauvegarder la distribution de la taille des commentaires et des labels et comparer à celle de mes données d’entrainement pour voir s’il faut mettre à jour mes données d’entrainement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5757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90152D-7077-A7E9-E36C-5EF2E606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système de collecte de données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1133DE-C202-F03A-C1C1-63CCA9F2F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etl</a:t>
            </a:r>
            <a:endParaRPr lang="fr-FR" dirty="0"/>
          </a:p>
        </p:txBody>
      </p:sp>
      <p:pic>
        <p:nvPicPr>
          <p:cNvPr id="5" name="Image 4" descr="Une image contenant diagramme, texte, capture d’écran, ligne&#10;&#10;Le contenu généré par l’IA peut être incorrect.">
            <a:extLst>
              <a:ext uri="{FF2B5EF4-FFF2-40B4-BE49-F238E27FC236}">
                <a16:creationId xmlns:a16="http://schemas.microsoft.com/office/drawing/2014/main" id="{90EA3AB7-7583-532A-ABC3-D2B12C818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468818"/>
            <a:ext cx="7772400" cy="506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47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dessin humoristique, véhicule, roue, Véhicule terrestre&#10;&#10;Le contenu généré par l’IA peut être incorrect.">
            <a:extLst>
              <a:ext uri="{FF2B5EF4-FFF2-40B4-BE49-F238E27FC236}">
                <a16:creationId xmlns:a16="http://schemas.microsoft.com/office/drawing/2014/main" id="{AF3114DA-65E2-A893-1977-FC5F65CCC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8168" y="2316163"/>
            <a:ext cx="4739433" cy="4739433"/>
          </a:xfrm>
          <a:prstGeom prst="rect">
            <a:avLst/>
          </a:prstGeom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A81A573F-0DAC-429B-8AE3-4F36C5A1B08F}"/>
              </a:ext>
            </a:extLst>
          </p:cNvPr>
          <p:cNvGrpSpPr/>
          <p:nvPr/>
        </p:nvGrpSpPr>
        <p:grpSpPr>
          <a:xfrm>
            <a:off x="3742961" y="2226711"/>
            <a:ext cx="5096501" cy="1583985"/>
            <a:chOff x="4333954" y="847492"/>
            <a:chExt cx="10364608" cy="1780432"/>
          </a:xfrm>
        </p:grpSpPr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AD4F20C3-A26A-A6FA-0966-C365F012F737}"/>
                </a:ext>
              </a:extLst>
            </p:cNvPr>
            <p:cNvSpPr txBox="1"/>
            <p:nvPr/>
          </p:nvSpPr>
          <p:spPr>
            <a:xfrm>
              <a:off x="4333954" y="863594"/>
              <a:ext cx="10162479" cy="1764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Démo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0C9C0EE0-08A6-9137-67D7-51E451920190}"/>
                </a:ext>
              </a:extLst>
            </p:cNvPr>
            <p:cNvSpPr txBox="1"/>
            <p:nvPr/>
          </p:nvSpPr>
          <p:spPr>
            <a:xfrm>
              <a:off x="4536085" y="847492"/>
              <a:ext cx="10162477" cy="1764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Démo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2129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535693-09B0-5AB8-1615-808DE5D407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dessin humoristique, véhicule, roue, Véhicule terrestre&#10;&#10;Le contenu généré par l’IA peut être incorrect.">
            <a:extLst>
              <a:ext uri="{FF2B5EF4-FFF2-40B4-BE49-F238E27FC236}">
                <a16:creationId xmlns:a16="http://schemas.microsoft.com/office/drawing/2014/main" id="{BF28BE4A-3EB1-5135-B633-026C5DE66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6741" y="2118567"/>
            <a:ext cx="4739433" cy="4739433"/>
          </a:xfrm>
          <a:prstGeom prst="rect">
            <a:avLst/>
          </a:prstGeom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8359B56C-67AF-FA42-0D5B-7D86A13E683E}"/>
              </a:ext>
            </a:extLst>
          </p:cNvPr>
          <p:cNvGrpSpPr/>
          <p:nvPr/>
        </p:nvGrpSpPr>
        <p:grpSpPr>
          <a:xfrm>
            <a:off x="3742961" y="2226711"/>
            <a:ext cx="5096501" cy="1583985"/>
            <a:chOff x="4333954" y="847492"/>
            <a:chExt cx="10364608" cy="1780432"/>
          </a:xfrm>
        </p:grpSpPr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14B8ACC2-B3D5-F042-353E-210B240A61B9}"/>
                </a:ext>
              </a:extLst>
            </p:cNvPr>
            <p:cNvSpPr txBox="1"/>
            <p:nvPr/>
          </p:nvSpPr>
          <p:spPr>
            <a:xfrm>
              <a:off x="4333954" y="863594"/>
              <a:ext cx="10162479" cy="1764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Démo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371DE64A-E103-8238-03E6-80EC8C02D618}"/>
                </a:ext>
              </a:extLst>
            </p:cNvPr>
            <p:cNvSpPr txBox="1"/>
            <p:nvPr/>
          </p:nvSpPr>
          <p:spPr>
            <a:xfrm>
              <a:off x="4536085" y="847492"/>
              <a:ext cx="10162477" cy="1764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Démo</a:t>
              </a:r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F68DED7D-A00B-BD77-68BB-762CECA0FBFE}"/>
              </a:ext>
            </a:extLst>
          </p:cNvPr>
          <p:cNvSpPr txBox="1"/>
          <p:nvPr/>
        </p:nvSpPr>
        <p:spPr>
          <a:xfrm>
            <a:off x="3408218" y="3810696"/>
            <a:ext cx="4073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Lien</a:t>
            </a:r>
          </a:p>
        </p:txBody>
      </p:sp>
    </p:spTree>
    <p:extLst>
      <p:ext uri="{BB962C8B-B14F-4D97-AF65-F5344CB8AC3E}">
        <p14:creationId xmlns:p14="http://schemas.microsoft.com/office/powerpoint/2010/main" val="944448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F68F38-101A-C9D5-0F37-1C331F8F2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906132EB-E5D1-6DA9-933F-71C4573A7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6549"/>
            <a:ext cx="4019029" cy="4019029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920A7BBF-0AC8-5746-5B0D-5A172170AF99}"/>
              </a:ext>
            </a:extLst>
          </p:cNvPr>
          <p:cNvGrpSpPr/>
          <p:nvPr/>
        </p:nvGrpSpPr>
        <p:grpSpPr>
          <a:xfrm>
            <a:off x="841579" y="443969"/>
            <a:ext cx="5883071" cy="2123658"/>
            <a:chOff x="4270579" y="847492"/>
            <a:chExt cx="10321890" cy="2123658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DF0172C2-5E36-F268-6045-6CD5A093D799}"/>
                </a:ext>
              </a:extLst>
            </p:cNvPr>
            <p:cNvSpPr txBox="1"/>
            <p:nvPr/>
          </p:nvSpPr>
          <p:spPr>
            <a:xfrm>
              <a:off x="4270579" y="847492"/>
              <a:ext cx="10162477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B053A6C7-83CD-D49C-AC16-0770CDE5410E}"/>
                </a:ext>
              </a:extLst>
            </p:cNvPr>
            <p:cNvSpPr txBox="1"/>
            <p:nvPr/>
          </p:nvSpPr>
          <p:spPr>
            <a:xfrm>
              <a:off x="4429992" y="847492"/>
              <a:ext cx="10162477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MISE EN SITUATION</a:t>
              </a:r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C67CBF5C-5E5F-041E-122E-04901E92B77F}"/>
              </a:ext>
            </a:extLst>
          </p:cNvPr>
          <p:cNvGrpSpPr/>
          <p:nvPr/>
        </p:nvGrpSpPr>
        <p:grpSpPr>
          <a:xfrm>
            <a:off x="5605513" y="1732756"/>
            <a:ext cx="6119605" cy="1923202"/>
            <a:chOff x="5562600" y="4381500"/>
            <a:chExt cx="4629150" cy="1428750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BF96A825-C86D-3735-3ECC-A09F48B54DE1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 : avec coins rognés en diagonale 2">
              <a:extLst>
                <a:ext uri="{FF2B5EF4-FFF2-40B4-BE49-F238E27FC236}">
                  <a16:creationId xmlns:a16="http://schemas.microsoft.com/office/drawing/2014/main" id="{94C82C1B-B3E1-6396-50F5-AE44A240EA8C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/>
                <a:t>Léna situation influenceuse française 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/>
                <a:t>3,14 millions d’abonnées sur You Tube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/>
                <a:t>9</a:t>
              </a:r>
              <a:r>
                <a:rPr lang="fr-FR" sz="2000" baseline="30000" dirty="0"/>
                <a:t>ème</a:t>
              </a:r>
              <a:r>
                <a:rPr lang="fr-FR" sz="2000" dirty="0"/>
                <a:t> saison des vlog d’aoûts.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EDC25E83-5D6E-14AD-A627-0B35FEE3EA03}"/>
              </a:ext>
            </a:extLst>
          </p:cNvPr>
          <p:cNvGrpSpPr/>
          <p:nvPr/>
        </p:nvGrpSpPr>
        <p:grpSpPr>
          <a:xfrm>
            <a:off x="5907716" y="4186754"/>
            <a:ext cx="5112385" cy="1732702"/>
            <a:chOff x="5562600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EFB476BB-A9DE-5A2B-E10E-21B409781B67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1C392CE5-D527-2759-75AE-282AF915F66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600" dirty="0"/>
                <a:t>Qu’ont pensés mes abonnées de cette saison ?</a:t>
              </a:r>
            </a:p>
            <a:p>
              <a:endParaRPr lang="fr-FR" dirty="0"/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19A39AD8-0F74-0C8E-EDEC-66346407FF45}"/>
              </a:ext>
            </a:extLst>
          </p:cNvPr>
          <p:cNvGrpSpPr/>
          <p:nvPr/>
        </p:nvGrpSpPr>
        <p:grpSpPr>
          <a:xfrm>
            <a:off x="13311602" y="2053154"/>
            <a:ext cx="8420100" cy="4267200"/>
            <a:chOff x="5562600" y="4381500"/>
            <a:chExt cx="4629150" cy="142875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5D7D11E9-2390-D8B9-1399-ED63F9359C5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avec coins rognés en diagonale 11">
              <a:extLst>
                <a:ext uri="{FF2B5EF4-FFF2-40B4-BE49-F238E27FC236}">
                  <a16:creationId xmlns:a16="http://schemas.microsoft.com/office/drawing/2014/main" id="{4C3134A9-9A7F-B1B1-B7A7-7C414A619EC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Connaitre les avis des ses auditeurs sur ce concept</a:t>
              </a:r>
            </a:p>
            <a:p>
              <a:r>
                <a:rPr lang="fr-FR" sz="2800" dirty="0"/>
                <a:t>Savoir ce qui plait ou non, à améliorer</a:t>
              </a:r>
            </a:p>
            <a:p>
              <a:r>
                <a:rPr lang="fr-FR" sz="2800" dirty="0"/>
                <a:t>Découvrir des idées</a:t>
              </a:r>
            </a:p>
            <a:p>
              <a:endParaRPr lang="fr-FR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93E59564-3509-3168-6542-B50F1E5865F4}"/>
              </a:ext>
            </a:extLst>
          </p:cNvPr>
          <p:cNvGrpSpPr/>
          <p:nvPr/>
        </p:nvGrpSpPr>
        <p:grpSpPr>
          <a:xfrm>
            <a:off x="-231166" y="-1761734"/>
            <a:ext cx="8119419" cy="1107996"/>
            <a:chOff x="628649" y="659898"/>
            <a:chExt cx="8119419" cy="1107996"/>
          </a:xfrm>
        </p:grpSpPr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E508D79F-28C8-6A57-EACE-0EEDFFCBEFE2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D35F01A4-D840-A1D3-A827-EC94ABCBDA44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6965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9579A1-2022-A66B-8A7F-452AEF118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6A88D7F-2BB0-DCA3-9710-390FA928C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5450" y="3981450"/>
            <a:ext cx="2876550" cy="2876550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199B02D1-E0B3-03BF-DFC5-D7C29C0F1848}"/>
              </a:ext>
            </a:extLst>
          </p:cNvPr>
          <p:cNvGrpSpPr/>
          <p:nvPr/>
        </p:nvGrpSpPr>
        <p:grpSpPr>
          <a:xfrm>
            <a:off x="770323" y="1414450"/>
            <a:ext cx="8420100" cy="4267200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8777521-EEA8-7314-F488-1EC5845785B1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250CBC09-5AAB-ECEE-2495-C5034DF7DAD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fr-FR" sz="2800" dirty="0"/>
                <a:t>Connaitre les avis des ses auditeurs sur ce concept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fr-FR" sz="2800" dirty="0"/>
                <a:t>Savoir ce qui plait ou non, à améliorer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fr-FR" sz="2800" dirty="0"/>
                <a:t>Découvrir des idées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endParaRPr lang="fr-FR" sz="2800" dirty="0"/>
            </a:p>
            <a:p>
              <a:r>
                <a:rPr lang="fr-FR" sz="2800" dirty="0">
                  <a:sym typeface="Wingdings" pitchFamily="2" charset="2"/>
                </a:rPr>
                <a:t> Enjeux stratégiques et économique</a:t>
              </a:r>
              <a:endParaRPr lang="fr-FR" sz="2800" dirty="0"/>
            </a:p>
            <a:p>
              <a:endParaRPr lang="fr-FR" dirty="0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38D09E91-025B-DF84-8FBF-89079CE48664}"/>
              </a:ext>
            </a:extLst>
          </p:cNvPr>
          <p:cNvGrpSpPr/>
          <p:nvPr/>
        </p:nvGrpSpPr>
        <p:grpSpPr>
          <a:xfrm>
            <a:off x="708162" y="659898"/>
            <a:ext cx="8119419" cy="1107996"/>
            <a:chOff x="628649" y="659898"/>
            <a:chExt cx="8119419" cy="1107996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73A51EBA-B316-0184-3043-B649556663DA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A9E37EA7-E8A4-5750-7FEA-5F66B41C9CC1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Besoins et enjeux</a:t>
              </a:r>
            </a:p>
          </p:txBody>
        </p:sp>
      </p:grpSp>
      <p:sp>
        <p:nvSpPr>
          <p:cNvPr id="18" name="ZoneTexte 17">
            <a:extLst>
              <a:ext uri="{FF2B5EF4-FFF2-40B4-BE49-F238E27FC236}">
                <a16:creationId xmlns:a16="http://schemas.microsoft.com/office/drawing/2014/main" id="{949A4C34-D885-632E-47C2-24D843C06CF1}"/>
              </a:ext>
            </a:extLst>
          </p:cNvPr>
          <p:cNvSpPr txBox="1"/>
          <p:nvPr/>
        </p:nvSpPr>
        <p:spPr>
          <a:xfrm>
            <a:off x="4323" y="8216246"/>
            <a:ext cx="882325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accent1">
                    <a:lumMod val="75000"/>
                  </a:schemeClr>
                </a:solidFill>
              </a:rPr>
              <a:t>Quelle orientation stratégique pour les vlog d’aout 2026</a:t>
            </a:r>
          </a:p>
          <a:p>
            <a:endParaRPr lang="fr-FR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512214C3-9056-7588-8F56-65625751718D}"/>
              </a:ext>
            </a:extLst>
          </p:cNvPr>
          <p:cNvGrpSpPr/>
          <p:nvPr/>
        </p:nvGrpSpPr>
        <p:grpSpPr>
          <a:xfrm>
            <a:off x="7268634" y="-2297215"/>
            <a:ext cx="4093631" cy="1168644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8A8909F1-BC9F-AC27-4250-8213F1F0DA5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EF9D4155-AF97-737F-0A30-64CA1470327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Volume important 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53780373-69D2-A06E-AF4D-400199930E68}"/>
              </a:ext>
            </a:extLst>
          </p:cNvPr>
          <p:cNvGrpSpPr/>
          <p:nvPr/>
        </p:nvGrpSpPr>
        <p:grpSpPr>
          <a:xfrm>
            <a:off x="5849335" y="8158827"/>
            <a:ext cx="4093631" cy="1168644"/>
            <a:chOff x="5562600" y="4381500"/>
            <a:chExt cx="4629150" cy="1428750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BA3A97AC-14A6-B394-2561-C9CC083D8F4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 : avec coins rognés en diagonale 23">
              <a:extLst>
                <a:ext uri="{FF2B5EF4-FFF2-40B4-BE49-F238E27FC236}">
                  <a16:creationId xmlns:a16="http://schemas.microsoft.com/office/drawing/2014/main" id="{BD02A737-3877-2C2B-DD23-3625CED0721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Analyse qualitative complexe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1324C79B-6CC4-967E-00D4-A33F51534073}"/>
              </a:ext>
            </a:extLst>
          </p:cNvPr>
          <p:cNvGrpSpPr/>
          <p:nvPr/>
        </p:nvGrpSpPr>
        <p:grpSpPr>
          <a:xfrm>
            <a:off x="-2285536" y="7273803"/>
            <a:ext cx="4093631" cy="1168644"/>
            <a:chOff x="5562600" y="4381500"/>
            <a:chExt cx="4629150" cy="1428750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E99A1EE1-7250-AEC1-3AC4-40ECD6E2424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Rectangle : avec coins rognés en diagonale 26">
              <a:extLst>
                <a:ext uri="{FF2B5EF4-FFF2-40B4-BE49-F238E27FC236}">
                  <a16:creationId xmlns:a16="http://schemas.microsoft.com/office/drawing/2014/main" id="{D0738B1E-202B-FAA4-8793-534403D8431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Contrainte de temps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7C17C940-CA0E-1A8A-3651-737580AA55D2}"/>
              </a:ext>
            </a:extLst>
          </p:cNvPr>
          <p:cNvGrpSpPr/>
          <p:nvPr/>
        </p:nvGrpSpPr>
        <p:grpSpPr>
          <a:xfrm>
            <a:off x="-1522340" y="-1778502"/>
            <a:ext cx="4093631" cy="1168644"/>
            <a:chOff x="5562600" y="4381500"/>
            <a:chExt cx="4629150" cy="1428750"/>
          </a:xfrm>
        </p:grpSpPr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5B42C82B-2ADC-CC77-FEE6-F396B13C45F9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Rectangle : avec coins rognés en diagonale 29">
              <a:extLst>
                <a:ext uri="{FF2B5EF4-FFF2-40B4-BE49-F238E27FC236}">
                  <a16:creationId xmlns:a16="http://schemas.microsoft.com/office/drawing/2014/main" id="{6CAB09D5-371D-3291-BD84-E0672916A237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Impact psychologique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FE0637E5-12F2-7D53-0BB9-E663ADA5A11F}"/>
              </a:ext>
            </a:extLst>
          </p:cNvPr>
          <p:cNvGrpSpPr/>
          <p:nvPr/>
        </p:nvGrpSpPr>
        <p:grpSpPr>
          <a:xfrm>
            <a:off x="12473290" y="802445"/>
            <a:ext cx="4093631" cy="1168644"/>
            <a:chOff x="5562600" y="4381500"/>
            <a:chExt cx="4629150" cy="1428750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067E6389-34C7-DD98-06B1-1C26515C5BE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Rectangle : avec coins rognés en diagonale 32">
              <a:extLst>
                <a:ext uri="{FF2B5EF4-FFF2-40B4-BE49-F238E27FC236}">
                  <a16:creationId xmlns:a16="http://schemas.microsoft.com/office/drawing/2014/main" id="{FA926867-7434-284E-467B-AF2494A23030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Biais cognitifs</a:t>
              </a:r>
            </a:p>
          </p:txBody>
        </p: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4A3C4131-A9E4-08FB-FAE6-E549263BAF4E}"/>
              </a:ext>
            </a:extLst>
          </p:cNvPr>
          <p:cNvGrpSpPr/>
          <p:nvPr/>
        </p:nvGrpSpPr>
        <p:grpSpPr>
          <a:xfrm>
            <a:off x="-5115644" y="525382"/>
            <a:ext cx="8119419" cy="1107996"/>
            <a:chOff x="628649" y="659898"/>
            <a:chExt cx="8119419" cy="1107996"/>
          </a:xfrm>
        </p:grpSpPr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B9B1A9EF-1343-7C83-729C-826CD84FEADB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69901432-EDE0-D3A5-9C4C-5A756939BF5C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2184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.33472 L 0.00273 -0.3527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" y="-3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3B0F6C-ADF9-68FB-3E57-545F14731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176BFC71-22F2-551F-9A4C-95F9CEDA8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302" y="3406302"/>
            <a:ext cx="3451698" cy="3451698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2F22020C-5201-5F36-BD08-EBA2F32B42CC}"/>
              </a:ext>
            </a:extLst>
          </p:cNvPr>
          <p:cNvGrpSpPr/>
          <p:nvPr/>
        </p:nvGrpSpPr>
        <p:grpSpPr>
          <a:xfrm>
            <a:off x="601461" y="2260356"/>
            <a:ext cx="4093631" cy="1168644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758FD97A-A276-872F-CDA2-41BA95C7511E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11819E80-56D1-0CFB-53A1-28301F7A567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Volume important 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E3C94111-3552-ECF2-576C-200E7D95A2A7}"/>
              </a:ext>
            </a:extLst>
          </p:cNvPr>
          <p:cNvGrpSpPr/>
          <p:nvPr/>
        </p:nvGrpSpPr>
        <p:grpSpPr>
          <a:xfrm>
            <a:off x="708162" y="659898"/>
            <a:ext cx="8119419" cy="1107996"/>
            <a:chOff x="628649" y="659898"/>
            <a:chExt cx="8119419" cy="1107996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5A533C74-BD3C-3856-CD4C-637EFC891E87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610DD62F-26D5-6892-D007-00C5412CFE8D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08C0C474-5A62-EEA7-78BE-59260D330C20}"/>
              </a:ext>
            </a:extLst>
          </p:cNvPr>
          <p:cNvGrpSpPr/>
          <p:nvPr/>
        </p:nvGrpSpPr>
        <p:grpSpPr>
          <a:xfrm>
            <a:off x="4934935" y="3540494"/>
            <a:ext cx="4093631" cy="1168644"/>
            <a:chOff x="5562600" y="4381500"/>
            <a:chExt cx="4629150" cy="1428750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7AAA7DDC-681F-9DC6-7CB1-B72FA9E03C2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 : avec coins rognés en diagonale 4">
              <a:extLst>
                <a:ext uri="{FF2B5EF4-FFF2-40B4-BE49-F238E27FC236}">
                  <a16:creationId xmlns:a16="http://schemas.microsoft.com/office/drawing/2014/main" id="{DE3C9DA1-CBFA-A747-AC59-55B08F13FF6A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Analyse qualitative complexe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5790E79C-306F-CF52-E55D-196B78C252DF}"/>
              </a:ext>
            </a:extLst>
          </p:cNvPr>
          <p:cNvGrpSpPr/>
          <p:nvPr/>
        </p:nvGrpSpPr>
        <p:grpSpPr>
          <a:xfrm>
            <a:off x="6348510" y="1873962"/>
            <a:ext cx="4093631" cy="1168644"/>
            <a:chOff x="5562600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3C009FE-CC75-49F9-9FF8-426804A403BC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85DE7F2A-8AE6-6362-0AEC-DE842DEEBAAF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Contrainte de temps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3E149E16-C8D8-8930-39FA-759A9DAF2188}"/>
              </a:ext>
            </a:extLst>
          </p:cNvPr>
          <p:cNvGrpSpPr/>
          <p:nvPr/>
        </p:nvGrpSpPr>
        <p:grpSpPr>
          <a:xfrm>
            <a:off x="4702836" y="5488011"/>
            <a:ext cx="4093631" cy="1168644"/>
            <a:chOff x="5562600" y="4381500"/>
            <a:chExt cx="4629150" cy="1428750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32910E21-F34C-66B1-0467-203A8AAB1AEE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ectangle : avec coins rognés en diagonale 15">
              <a:extLst>
                <a:ext uri="{FF2B5EF4-FFF2-40B4-BE49-F238E27FC236}">
                  <a16:creationId xmlns:a16="http://schemas.microsoft.com/office/drawing/2014/main" id="{837B9D4C-796D-D5B9-4A40-473538909B2E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Impact psychologique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81A81718-1131-AAAC-C6CA-8705C2552BB7}"/>
              </a:ext>
            </a:extLst>
          </p:cNvPr>
          <p:cNvGrpSpPr/>
          <p:nvPr/>
        </p:nvGrpSpPr>
        <p:grpSpPr>
          <a:xfrm>
            <a:off x="322321" y="4336952"/>
            <a:ext cx="4093631" cy="1168644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4E968AEB-2750-353E-D13E-3DBF0FBA830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7E62CE4C-56DE-3081-DD08-6B21FAD809F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Biais cognitifs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7D857469-326A-B09F-8288-026F050231E9}"/>
              </a:ext>
            </a:extLst>
          </p:cNvPr>
          <p:cNvGrpSpPr/>
          <p:nvPr/>
        </p:nvGrpSpPr>
        <p:grpSpPr>
          <a:xfrm>
            <a:off x="17781288" y="2458284"/>
            <a:ext cx="8039101" cy="2930571"/>
            <a:chOff x="5562600" y="4381500"/>
            <a:chExt cx="4629150" cy="1428750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D6F4F457-9BEA-B624-5B9A-038554B93548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 : avec coins rognés en diagonale 23">
              <a:extLst>
                <a:ext uri="{FF2B5EF4-FFF2-40B4-BE49-F238E27FC236}">
                  <a16:creationId xmlns:a16="http://schemas.microsoft.com/office/drawing/2014/main" id="{B50A5351-9A5C-688A-03E5-3120EAD75F02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Comment valoriser les retours client via l’analyse automatisé des commentaires You Tube ?</a:t>
              </a:r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79092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E9B06B-F94B-2A91-95E7-CC65162D3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CD0ABC9-6A4C-7396-413A-254E5C42B9BE}"/>
              </a:ext>
            </a:extLst>
          </p:cNvPr>
          <p:cNvGrpSpPr/>
          <p:nvPr/>
        </p:nvGrpSpPr>
        <p:grpSpPr>
          <a:xfrm>
            <a:off x="-10995712" y="1706904"/>
            <a:ext cx="4093631" cy="1168644"/>
            <a:chOff x="5562600" y="4381500"/>
            <a:chExt cx="4629150" cy="1428750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347DBFCB-1976-DAF9-C8B0-B8D50F1B627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avec coins rognés en diagonale 10">
              <a:extLst>
                <a:ext uri="{FF2B5EF4-FFF2-40B4-BE49-F238E27FC236}">
                  <a16:creationId xmlns:a16="http://schemas.microsoft.com/office/drawing/2014/main" id="{831D3904-4780-5163-5965-1FD1C71C4E52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Volume important 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05502A7E-CA81-7AC9-2D6D-3C24B7C91817}"/>
              </a:ext>
            </a:extLst>
          </p:cNvPr>
          <p:cNvGrpSpPr/>
          <p:nvPr/>
        </p:nvGrpSpPr>
        <p:grpSpPr>
          <a:xfrm>
            <a:off x="708162" y="659898"/>
            <a:ext cx="8119419" cy="1107996"/>
            <a:chOff x="628649" y="659898"/>
            <a:chExt cx="8119419" cy="1107996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53CCBA4-A411-0F70-8F50-D6D0C296C255}"/>
                </a:ext>
              </a:extLst>
            </p:cNvPr>
            <p:cNvSpPr txBox="1"/>
            <p:nvPr/>
          </p:nvSpPr>
          <p:spPr>
            <a:xfrm>
              <a:off x="628649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6913CA0-CC19-7E38-486A-E52425B23F70}"/>
                </a:ext>
              </a:extLst>
            </p:cNvPr>
            <p:cNvSpPr txBox="1"/>
            <p:nvPr/>
          </p:nvSpPr>
          <p:spPr>
            <a:xfrm>
              <a:off x="715928" y="659898"/>
              <a:ext cx="803214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Problèmes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062FD22E-225C-0AE2-3727-0A56A6FD0877}"/>
              </a:ext>
            </a:extLst>
          </p:cNvPr>
          <p:cNvGrpSpPr/>
          <p:nvPr/>
        </p:nvGrpSpPr>
        <p:grpSpPr>
          <a:xfrm>
            <a:off x="-6662238" y="2987042"/>
            <a:ext cx="4093631" cy="1168644"/>
            <a:chOff x="5562600" y="4381500"/>
            <a:chExt cx="4629150" cy="1428750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CB4D926-6132-CAE8-FBCC-309053CD766E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 : avec coins rognés en diagonale 4">
              <a:extLst>
                <a:ext uri="{FF2B5EF4-FFF2-40B4-BE49-F238E27FC236}">
                  <a16:creationId xmlns:a16="http://schemas.microsoft.com/office/drawing/2014/main" id="{B62C31B8-06D5-F116-E84D-8E20807FDDCC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Analyse qualitative complexe</a:t>
              </a:r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C816BAF4-21A3-0A01-A9C1-38F1DC4B4D79}"/>
              </a:ext>
            </a:extLst>
          </p:cNvPr>
          <p:cNvGrpSpPr/>
          <p:nvPr/>
        </p:nvGrpSpPr>
        <p:grpSpPr>
          <a:xfrm>
            <a:off x="-5248663" y="1320510"/>
            <a:ext cx="4093631" cy="1168644"/>
            <a:chOff x="5562600" y="4381500"/>
            <a:chExt cx="4629150" cy="1428750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912B8F0B-E69C-FC1B-8987-54593E719506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 : avec coins rognés en diagonale 7">
              <a:extLst>
                <a:ext uri="{FF2B5EF4-FFF2-40B4-BE49-F238E27FC236}">
                  <a16:creationId xmlns:a16="http://schemas.microsoft.com/office/drawing/2014/main" id="{2E89D27B-8783-A6C4-49AF-20FD6AA2A86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2800" dirty="0"/>
                <a:t>Contrainte de temps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CE29A07-A8D5-FD0B-DD63-A158D164F41F}"/>
              </a:ext>
            </a:extLst>
          </p:cNvPr>
          <p:cNvGrpSpPr/>
          <p:nvPr/>
        </p:nvGrpSpPr>
        <p:grpSpPr>
          <a:xfrm>
            <a:off x="-6894337" y="4934559"/>
            <a:ext cx="4093631" cy="1168644"/>
            <a:chOff x="5562600" y="4381500"/>
            <a:chExt cx="4629150" cy="1428750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650BF8F3-7F48-C8F5-E60E-E45A1CBBFCC2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ectangle : avec coins rognés en diagonale 15">
              <a:extLst>
                <a:ext uri="{FF2B5EF4-FFF2-40B4-BE49-F238E27FC236}">
                  <a16:creationId xmlns:a16="http://schemas.microsoft.com/office/drawing/2014/main" id="{516148F7-3956-A4EF-85C7-330528097CE8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Impact psychologique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18C7BADA-3988-C38D-96CD-98D80BBCEDE4}"/>
              </a:ext>
            </a:extLst>
          </p:cNvPr>
          <p:cNvGrpSpPr/>
          <p:nvPr/>
        </p:nvGrpSpPr>
        <p:grpSpPr>
          <a:xfrm>
            <a:off x="-11274852" y="3783500"/>
            <a:ext cx="4093631" cy="1168644"/>
            <a:chOff x="5562600" y="4381500"/>
            <a:chExt cx="4629150" cy="1428750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6EF68AD1-E5C6-DC18-5522-6D8E6F550FFA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avec coins rognés en diagonale 20">
              <a:extLst>
                <a:ext uri="{FF2B5EF4-FFF2-40B4-BE49-F238E27FC236}">
                  <a16:creationId xmlns:a16="http://schemas.microsoft.com/office/drawing/2014/main" id="{39F6CC41-3282-086D-20B6-24B893FC19C1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Biais cognitifs</a:t>
              </a:r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9F035947-D7AA-764C-3289-D84827B5D29B}"/>
              </a:ext>
            </a:extLst>
          </p:cNvPr>
          <p:cNvGrpSpPr/>
          <p:nvPr/>
        </p:nvGrpSpPr>
        <p:grpSpPr>
          <a:xfrm>
            <a:off x="3412145" y="2568239"/>
            <a:ext cx="8039101" cy="2930571"/>
            <a:chOff x="5562600" y="4381500"/>
            <a:chExt cx="4629150" cy="1428750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698D5070-4DE3-D1CC-80F1-368353ADB313}"/>
                </a:ext>
              </a:extLst>
            </p:cNvPr>
            <p:cNvSpPr/>
            <p:nvPr/>
          </p:nvSpPr>
          <p:spPr>
            <a:xfrm rot="439884">
              <a:off x="5562600" y="4516911"/>
              <a:ext cx="4629150" cy="123842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 : avec coins rognés en diagonale 22">
              <a:extLst>
                <a:ext uri="{FF2B5EF4-FFF2-40B4-BE49-F238E27FC236}">
                  <a16:creationId xmlns:a16="http://schemas.microsoft.com/office/drawing/2014/main" id="{7B54720E-A637-3E9D-ABA2-F0123B5EBF4D}"/>
                </a:ext>
              </a:extLst>
            </p:cNvPr>
            <p:cNvSpPr/>
            <p:nvPr/>
          </p:nvSpPr>
          <p:spPr>
            <a:xfrm>
              <a:off x="5791200" y="4381500"/>
              <a:ext cx="4171950" cy="1428750"/>
            </a:xfrm>
            <a:prstGeom prst="snip2DiagRect">
              <a:avLst>
                <a:gd name="adj1" fmla="val 0"/>
                <a:gd name="adj2" fmla="val 2333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Comment valoriser les retours client via l’analyse automatisé des commentaires You Tube ?</a:t>
              </a:r>
            </a:p>
            <a:p>
              <a:endParaRPr lang="fr-FR" dirty="0"/>
            </a:p>
          </p:txBody>
        </p:sp>
      </p:grpSp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5C3B226-D832-CFA5-223E-192657D27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61" y="2505977"/>
            <a:ext cx="4368846" cy="4368846"/>
          </a:xfrm>
          <a:prstGeom prst="rect">
            <a:avLst/>
          </a:prstGeom>
        </p:spPr>
      </p:pic>
      <p:grpSp>
        <p:nvGrpSpPr>
          <p:cNvPr id="24" name="Groupe 23">
            <a:extLst>
              <a:ext uri="{FF2B5EF4-FFF2-40B4-BE49-F238E27FC236}">
                <a16:creationId xmlns:a16="http://schemas.microsoft.com/office/drawing/2014/main" id="{54AAC7E3-66C0-0849-9B10-11A9C150D0EA}"/>
              </a:ext>
            </a:extLst>
          </p:cNvPr>
          <p:cNvGrpSpPr/>
          <p:nvPr/>
        </p:nvGrpSpPr>
        <p:grpSpPr>
          <a:xfrm>
            <a:off x="12888197" y="1937754"/>
            <a:ext cx="10321890" cy="3785652"/>
            <a:chOff x="4270579" y="847492"/>
            <a:chExt cx="10321890" cy="3785652"/>
          </a:xfrm>
        </p:grpSpPr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827A2A76-446E-ECBA-049E-A07FE691B069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8B42423B-E3B4-8D40-08B2-8ECB62A7E238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3299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EA0B85-1F8D-2DF8-BF2D-F0D97CA6C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71C76A7A-08B1-EA7C-1078-05C97B75F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7048" y="1123950"/>
            <a:ext cx="5734050" cy="5734050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89914221-6C45-F1E0-3674-3C7FB581A052}"/>
              </a:ext>
            </a:extLst>
          </p:cNvPr>
          <p:cNvGrpSpPr/>
          <p:nvPr/>
        </p:nvGrpSpPr>
        <p:grpSpPr>
          <a:xfrm>
            <a:off x="2905997" y="1536174"/>
            <a:ext cx="10321890" cy="3785652"/>
            <a:chOff x="4270579" y="847492"/>
            <a:chExt cx="10321890" cy="3785652"/>
          </a:xfrm>
        </p:grpSpPr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10647B6D-069A-352A-A82B-D96CE1F233DD}"/>
                </a:ext>
              </a:extLst>
            </p:cNvPr>
            <p:cNvSpPr txBox="1"/>
            <p:nvPr/>
          </p:nvSpPr>
          <p:spPr>
            <a:xfrm>
              <a:off x="4270579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75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60B617CC-5AE9-0B56-961C-2937C2C45A71}"/>
                </a:ext>
              </a:extLst>
            </p:cNvPr>
            <p:cNvSpPr txBox="1"/>
            <p:nvPr/>
          </p:nvSpPr>
          <p:spPr>
            <a:xfrm>
              <a:off x="4429991" y="847492"/>
              <a:ext cx="1016247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DLaM Display" panose="020F0502020204030204" pitchFamily="34" charset="0"/>
                </a:rPr>
                <a:t>Les solutions existantes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6453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10937</TotalTime>
  <Words>2235</Words>
  <Application>Microsoft Macintosh PowerPoint</Application>
  <PresentationFormat>Grand écran</PresentationFormat>
  <Paragraphs>459</Paragraphs>
  <Slides>46</Slides>
  <Notes>2</Notes>
  <HiddenSlides>9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46</vt:i4>
      </vt:variant>
    </vt:vector>
  </HeadingPairs>
  <TitlesOfParts>
    <vt:vector size="52" baseType="lpstr">
      <vt:lpstr>ADLaM Display</vt:lpstr>
      <vt:lpstr>Aptos</vt:lpstr>
      <vt:lpstr>Aptos Display</vt:lpstr>
      <vt:lpstr>Arial</vt:lpstr>
      <vt:lpstr>Wingdings</vt:lpstr>
      <vt:lpstr>Thème Office</vt:lpstr>
      <vt:lpstr>You review</vt:lpstr>
      <vt:lpstr>Sommaire</vt:lpstr>
      <vt:lpstr>Analyse du besoin et résolution de problème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Analyse du besoin</vt:lpstr>
      <vt:lpstr>Analyse du besoin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Analyse du besoin</vt:lpstr>
      <vt:lpstr>Présentation PowerPoint</vt:lpstr>
      <vt:lpstr>Présentation PowerPoint</vt:lpstr>
      <vt:lpstr>Présentation PowerPoint</vt:lpstr>
      <vt:lpstr>Stratégie de résolution du problème</vt:lpstr>
      <vt:lpstr>Présentation PowerPoint</vt:lpstr>
      <vt:lpstr>Technologie et outils sélectionnées</vt:lpstr>
      <vt:lpstr>Développement de modèles d’apprentissage automatique</vt:lpstr>
      <vt:lpstr>Données pour l’apprentissage &amp; construction de variables</vt:lpstr>
      <vt:lpstr>Présentation PowerPoint</vt:lpstr>
      <vt:lpstr>Données pour l’apprentissage &amp; construction de variables</vt:lpstr>
      <vt:lpstr>Données pour l’apprentissage &amp; construction de variables</vt:lpstr>
      <vt:lpstr>Jeu de données exploitable pour l’apprentissage / construction de variables</vt:lpstr>
      <vt:lpstr>Des méthodes de sélection de variables</vt:lpstr>
      <vt:lpstr>Entrainement du modèle d’analyse de sentiment</vt:lpstr>
      <vt:lpstr>Entrainement du modèle d’analyse de sentiment</vt:lpstr>
      <vt:lpstr>Une méthode d’optimisation des modèles</vt:lpstr>
      <vt:lpstr>Topic modéling</vt:lpstr>
      <vt:lpstr>Déploiement et automatisation des modèles</vt:lpstr>
      <vt:lpstr>Une méthode de sauvegarde</vt:lpstr>
      <vt:lpstr>Un processus CI/CD</vt:lpstr>
      <vt:lpstr>Un système de monitoring de la performance</vt:lpstr>
      <vt:lpstr>Un système de collecte de données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FURTADO LEAL Carla</dc:creator>
  <cp:lastModifiedBy>FURTADO LEAL Carla</cp:lastModifiedBy>
  <cp:revision>75</cp:revision>
  <dcterms:created xsi:type="dcterms:W3CDTF">2025-08-26T17:00:21Z</dcterms:created>
  <dcterms:modified xsi:type="dcterms:W3CDTF">2025-09-14T12:50:13Z</dcterms:modified>
</cp:coreProperties>
</file>

<file path=docProps/thumbnail.jpeg>
</file>